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5143500"/>
  <p:notesSz cx="6858000" cy="9144000"/>
  <p:embeddedFontLst>
    <p:embeddedFont>
      <p:font typeface="Calibri" panose="020F0502020204030204" pitchFamily="34" charset="0"/>
      <p:regular r:id="rId20"/>
      <p:bold r:id="rId21"/>
      <p:italic r:id="rId22"/>
      <p:boldItalic r:id="rId23"/>
    </p:embeddedFont>
    <p:embeddedFont>
      <p:font typeface="Nunito" pitchFamily="2" charset="0"/>
      <p:regular r:id="rId24"/>
      <p:bold r:id="rId25"/>
      <p:italic r:id="rId26"/>
      <p:boldItalic r:id="rId27"/>
    </p:embeddedFont>
    <p:embeddedFont>
      <p:font typeface="Rockwell" panose="020606030202050204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raFgF9LueqIonDHgWC6O18cQ/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ECAFE-30F4-447A-93F1-28C502D67F45}">
  <a:tblStyle styleId="{10EECAFE-30F4-447A-93F1-28C502D67F4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380" y="36"/>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b0b975cc9b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b0b975cc9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b96ac57f08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b96ac57f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b96ac57f08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b96ac57f0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96ac57f08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b96ac57f0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b96ac57f08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b96ac57f0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b0b975cc9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b0b975cc9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g1b0b975cc9b_1_207"/>
          <p:cNvSpPr/>
          <p:nvPr/>
        </p:nvSpPr>
        <p:spPr>
          <a:xfrm>
            <a:off x="23" y="2824500"/>
            <a:ext cx="55278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g1b0b975cc9b_1_207"/>
          <p:cNvSpPr/>
          <p:nvPr/>
        </p:nvSpPr>
        <p:spPr>
          <a:xfrm flipH="1">
            <a:off x="2686800" y="1550700"/>
            <a:ext cx="41712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g1b0b975cc9b_1_207"/>
          <p:cNvSpPr/>
          <p:nvPr/>
        </p:nvSpPr>
        <p:spPr>
          <a:xfrm rot="10800000">
            <a:off x="3794104" y="0"/>
            <a:ext cx="30639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g1b0b975cc9b_1_207"/>
          <p:cNvSpPr/>
          <p:nvPr/>
        </p:nvSpPr>
        <p:spPr>
          <a:xfrm>
            <a:off x="152456"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g1b0b975cc9b_1_207"/>
          <p:cNvGrpSpPr/>
          <p:nvPr/>
        </p:nvGrpSpPr>
        <p:grpSpPr>
          <a:xfrm>
            <a:off x="191400" y="592"/>
            <a:ext cx="1687772" cy="1044300"/>
            <a:chOff x="255200" y="592"/>
            <a:chExt cx="2250363" cy="1044300"/>
          </a:xfrm>
        </p:grpSpPr>
        <p:sp>
          <p:nvSpPr>
            <p:cNvPr id="15" name="Google Shape;15;g1b0b975cc9b_1_207"/>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1b0b975cc9b_1_207"/>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1b0b975cc9b_1_20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g1b0b975cc9b_1_207"/>
          <p:cNvGrpSpPr/>
          <p:nvPr/>
        </p:nvGrpSpPr>
        <p:grpSpPr>
          <a:xfrm>
            <a:off x="679046" y="592"/>
            <a:ext cx="1687772" cy="1044300"/>
            <a:chOff x="905395" y="592"/>
            <a:chExt cx="2250363" cy="1044300"/>
          </a:xfrm>
        </p:grpSpPr>
        <p:sp>
          <p:nvSpPr>
            <p:cNvPr id="19" name="Google Shape;19;g1b0b975cc9b_1_207"/>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1b0b975cc9b_1_207"/>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g1b0b975cc9b_1_207"/>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g1b0b975cc9b_1_207"/>
          <p:cNvGrpSpPr/>
          <p:nvPr/>
        </p:nvGrpSpPr>
        <p:grpSpPr>
          <a:xfrm>
            <a:off x="5293447" y="5088"/>
            <a:ext cx="1388573" cy="752108"/>
            <a:chOff x="6917201" y="0"/>
            <a:chExt cx="2227777" cy="863400"/>
          </a:xfrm>
        </p:grpSpPr>
        <p:sp>
          <p:nvSpPr>
            <p:cNvPr id="23" name="Google Shape;23;g1b0b975cc9b_1_20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g1b0b975cc9b_1_20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g1b0b975cc9b_1_20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g1b0b975cc9b_1_207"/>
          <p:cNvGrpSpPr/>
          <p:nvPr/>
        </p:nvGrpSpPr>
        <p:grpSpPr>
          <a:xfrm>
            <a:off x="4914774" y="4217852"/>
            <a:ext cx="1791801" cy="925737"/>
            <a:chOff x="6917201" y="0"/>
            <a:chExt cx="2227777" cy="863400"/>
          </a:xfrm>
        </p:grpSpPr>
        <p:sp>
          <p:nvSpPr>
            <p:cNvPr id="27" name="Google Shape;27;g1b0b975cc9b_1_20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1b0b975cc9b_1_207"/>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b0b975cc9b_1_207"/>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g1b0b975cc9b_1_207"/>
          <p:cNvGrpSpPr/>
          <p:nvPr/>
        </p:nvGrpSpPr>
        <p:grpSpPr>
          <a:xfrm>
            <a:off x="149362" y="4055652"/>
            <a:ext cx="2096561" cy="1083308"/>
            <a:chOff x="6917201" y="0"/>
            <a:chExt cx="2227777" cy="863400"/>
          </a:xfrm>
        </p:grpSpPr>
        <p:sp>
          <p:nvSpPr>
            <p:cNvPr id="31" name="Google Shape;31;g1b0b975cc9b_1_207"/>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g1b0b975cc9b_1_207"/>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g1b0b975cc9b_1_207"/>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g1b0b975cc9b_1_207"/>
          <p:cNvSpPr txBox="1">
            <a:spLocks noGrp="1"/>
          </p:cNvSpPr>
          <p:nvPr>
            <p:ph type="ctrTitle"/>
          </p:nvPr>
        </p:nvSpPr>
        <p:spPr>
          <a:xfrm>
            <a:off x="1394027" y="1822833"/>
            <a:ext cx="40209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g1b0b975cc9b_1_207"/>
          <p:cNvSpPr txBox="1">
            <a:spLocks noGrp="1"/>
          </p:cNvSpPr>
          <p:nvPr>
            <p:ph type="subTitle" idx="1"/>
          </p:nvPr>
        </p:nvSpPr>
        <p:spPr>
          <a:xfrm>
            <a:off x="1394025" y="3413158"/>
            <a:ext cx="40209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g1b0b975cc9b_1_207"/>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g1b0b975cc9b_1_307"/>
          <p:cNvSpPr/>
          <p:nvPr/>
        </p:nvSpPr>
        <p:spPr>
          <a:xfrm flipH="1">
            <a:off x="4176900" y="2834075"/>
            <a:ext cx="26811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g1b0b975cc9b_1_307"/>
          <p:cNvGrpSpPr/>
          <p:nvPr/>
        </p:nvGrpSpPr>
        <p:grpSpPr>
          <a:xfrm>
            <a:off x="4469416" y="4119576"/>
            <a:ext cx="1890714" cy="1024165"/>
            <a:chOff x="6917201" y="0"/>
            <a:chExt cx="2227777" cy="863400"/>
          </a:xfrm>
        </p:grpSpPr>
        <p:sp>
          <p:nvSpPr>
            <p:cNvPr id="112" name="Google Shape;112;g1b0b975cc9b_1_30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1b0b975cc9b_1_307"/>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1b0b975cc9b_1_307"/>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g1b0b975cc9b_1_307"/>
          <p:cNvGrpSpPr/>
          <p:nvPr/>
        </p:nvGrpSpPr>
        <p:grpSpPr>
          <a:xfrm>
            <a:off x="149362" y="2"/>
            <a:ext cx="2096561" cy="1083308"/>
            <a:chOff x="6917201" y="0"/>
            <a:chExt cx="2227777" cy="863400"/>
          </a:xfrm>
        </p:grpSpPr>
        <p:sp>
          <p:nvSpPr>
            <p:cNvPr id="116" name="Google Shape;116;g1b0b975cc9b_1_30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b0b975cc9b_1_30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b0b975cc9b_1_30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g1b0b975cc9b_1_307"/>
          <p:cNvSpPr txBox="1">
            <a:spLocks noGrp="1"/>
          </p:cNvSpPr>
          <p:nvPr>
            <p:ph type="title" hasCustomPrompt="1"/>
          </p:nvPr>
        </p:nvSpPr>
        <p:spPr>
          <a:xfrm>
            <a:off x="1039388" y="1383850"/>
            <a:ext cx="4779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g1b0b975cc9b_1_307"/>
          <p:cNvSpPr txBox="1">
            <a:spLocks noGrp="1"/>
          </p:cNvSpPr>
          <p:nvPr>
            <p:ph type="body" idx="1"/>
          </p:nvPr>
        </p:nvSpPr>
        <p:spPr>
          <a:xfrm>
            <a:off x="1039388" y="2863850"/>
            <a:ext cx="4779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g1b0b975cc9b_1_307"/>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g1b0b975cc9b_1_320"/>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g1b0b975cc9b_1_235"/>
          <p:cNvSpPr/>
          <p:nvPr/>
        </p:nvSpPr>
        <p:spPr>
          <a:xfrm flipH="1">
            <a:off x="3567900" y="2309400"/>
            <a:ext cx="32901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g1b0b975cc9b_1_235"/>
          <p:cNvGrpSpPr/>
          <p:nvPr/>
        </p:nvGrpSpPr>
        <p:grpSpPr>
          <a:xfrm>
            <a:off x="4195470" y="3961115"/>
            <a:ext cx="2182553" cy="1182340"/>
            <a:chOff x="6917201" y="0"/>
            <a:chExt cx="2227777" cy="863400"/>
          </a:xfrm>
        </p:grpSpPr>
        <p:sp>
          <p:nvSpPr>
            <p:cNvPr id="40" name="Google Shape;40;g1b0b975cc9b_1_23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1b0b975cc9b_1_23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g1b0b975cc9b_1_23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g1b0b975cc9b_1_235"/>
          <p:cNvGrpSpPr/>
          <p:nvPr/>
        </p:nvGrpSpPr>
        <p:grpSpPr>
          <a:xfrm>
            <a:off x="149362" y="2"/>
            <a:ext cx="2096561" cy="1083308"/>
            <a:chOff x="6917201" y="0"/>
            <a:chExt cx="2227777" cy="863400"/>
          </a:xfrm>
        </p:grpSpPr>
        <p:sp>
          <p:nvSpPr>
            <p:cNvPr id="44" name="Google Shape;44;g1b0b975cc9b_1_23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g1b0b975cc9b_1_23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g1b0b975cc9b_1_23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g1b0b975cc9b_1_235"/>
          <p:cNvSpPr txBox="1">
            <a:spLocks noGrp="1"/>
          </p:cNvSpPr>
          <p:nvPr>
            <p:ph type="title"/>
          </p:nvPr>
        </p:nvSpPr>
        <p:spPr>
          <a:xfrm>
            <a:off x="1416513" y="1746100"/>
            <a:ext cx="40332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g1b0b975cc9b_1_235"/>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g1b0b975cc9b_1_247"/>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g1b0b975cc9b_1_247"/>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g1b0b975cc9b_1_247"/>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g1b0b975cc9b_1_247"/>
          <p:cNvSpPr txBox="1">
            <a:spLocks noGrp="1"/>
          </p:cNvSpPr>
          <p:nvPr>
            <p:ph type="title"/>
          </p:nvPr>
        </p:nvSpPr>
        <p:spPr>
          <a:xfrm>
            <a:off x="614363" y="845600"/>
            <a:ext cx="56292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g1b0b975cc9b_1_247"/>
          <p:cNvSpPr txBox="1">
            <a:spLocks noGrp="1"/>
          </p:cNvSpPr>
          <p:nvPr>
            <p:ph type="body" idx="1"/>
          </p:nvPr>
        </p:nvSpPr>
        <p:spPr>
          <a:xfrm>
            <a:off x="614363" y="1990725"/>
            <a:ext cx="56292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g1b0b975cc9b_1_247"/>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g1b0b975cc9b_1_254"/>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1b0b975cc9b_1_254"/>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1b0b975cc9b_1_254"/>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b0b975cc9b_1_254"/>
          <p:cNvSpPr txBox="1">
            <a:spLocks noGrp="1"/>
          </p:cNvSpPr>
          <p:nvPr>
            <p:ph type="title"/>
          </p:nvPr>
        </p:nvSpPr>
        <p:spPr>
          <a:xfrm>
            <a:off x="614363" y="845600"/>
            <a:ext cx="56292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g1b0b975cc9b_1_254"/>
          <p:cNvSpPr txBox="1">
            <a:spLocks noGrp="1"/>
          </p:cNvSpPr>
          <p:nvPr>
            <p:ph type="body" idx="1"/>
          </p:nvPr>
        </p:nvSpPr>
        <p:spPr>
          <a:xfrm>
            <a:off x="614363" y="1990725"/>
            <a:ext cx="27645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g1b0b975cc9b_1_254"/>
          <p:cNvSpPr txBox="1">
            <a:spLocks noGrp="1"/>
          </p:cNvSpPr>
          <p:nvPr>
            <p:ph type="body" idx="2"/>
          </p:nvPr>
        </p:nvSpPr>
        <p:spPr>
          <a:xfrm>
            <a:off x="3479006" y="1990725"/>
            <a:ext cx="27645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g1b0b975cc9b_1_254"/>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g1b0b975cc9b_1_262"/>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1b0b975cc9b_1_262"/>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g1b0b975cc9b_1_262"/>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g1b0b975cc9b_1_262"/>
          <p:cNvSpPr txBox="1">
            <a:spLocks noGrp="1"/>
          </p:cNvSpPr>
          <p:nvPr>
            <p:ph type="title"/>
          </p:nvPr>
        </p:nvSpPr>
        <p:spPr>
          <a:xfrm>
            <a:off x="614363" y="845600"/>
            <a:ext cx="56292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g1b0b975cc9b_1_262"/>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g1b0b975cc9b_1_268"/>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g1b0b975cc9b_1_268"/>
          <p:cNvSpPr/>
          <p:nvPr/>
        </p:nvSpPr>
        <p:spPr>
          <a:xfrm>
            <a:off x="23" y="2824500"/>
            <a:ext cx="55278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g1b0b975cc9b_1_268"/>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g1b0b975cc9b_1_268"/>
          <p:cNvSpPr txBox="1">
            <a:spLocks noGrp="1"/>
          </p:cNvSpPr>
          <p:nvPr>
            <p:ph type="title"/>
          </p:nvPr>
        </p:nvSpPr>
        <p:spPr>
          <a:xfrm>
            <a:off x="614363" y="845600"/>
            <a:ext cx="27819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g1b0b975cc9b_1_268"/>
          <p:cNvSpPr txBox="1">
            <a:spLocks noGrp="1"/>
          </p:cNvSpPr>
          <p:nvPr>
            <p:ph type="body" idx="1"/>
          </p:nvPr>
        </p:nvSpPr>
        <p:spPr>
          <a:xfrm>
            <a:off x="623025" y="2319050"/>
            <a:ext cx="27819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g1b0b975cc9b_1_268"/>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g1b0b975cc9b_1_275"/>
          <p:cNvSpPr/>
          <p:nvPr/>
        </p:nvSpPr>
        <p:spPr>
          <a:xfrm>
            <a:off x="0" y="2823144"/>
            <a:ext cx="55269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b0b975cc9b_1_275"/>
          <p:cNvSpPr/>
          <p:nvPr/>
        </p:nvSpPr>
        <p:spPr>
          <a:xfrm flipH="1">
            <a:off x="2687483" y="1554113"/>
            <a:ext cx="41703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g1b0b975cc9b_1_275"/>
          <p:cNvGrpSpPr/>
          <p:nvPr/>
        </p:nvGrpSpPr>
        <p:grpSpPr>
          <a:xfrm>
            <a:off x="191894" y="-118"/>
            <a:ext cx="1688481" cy="1043408"/>
            <a:chOff x="3961956" y="4383950"/>
            <a:chExt cx="1160548" cy="548700"/>
          </a:xfrm>
        </p:grpSpPr>
        <p:sp>
          <p:nvSpPr>
            <p:cNvPr id="81" name="Google Shape;81;g1b0b975cc9b_1_27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g1b0b975cc9b_1_27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g1b0b975cc9b_1_27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g1b0b975cc9b_1_275"/>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g1b0b975cc9b_1_275"/>
          <p:cNvGrpSpPr/>
          <p:nvPr/>
        </p:nvGrpSpPr>
        <p:grpSpPr>
          <a:xfrm>
            <a:off x="26201" y="4522125"/>
            <a:ext cx="1194979" cy="617072"/>
            <a:chOff x="6917201" y="0"/>
            <a:chExt cx="2227777" cy="863400"/>
          </a:xfrm>
        </p:grpSpPr>
        <p:sp>
          <p:nvSpPr>
            <p:cNvPr id="86" name="Google Shape;86;g1b0b975cc9b_1_27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g1b0b975cc9b_1_27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1b0b975cc9b_1_27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g1b0b975cc9b_1_275"/>
          <p:cNvGrpSpPr/>
          <p:nvPr/>
        </p:nvGrpSpPr>
        <p:grpSpPr>
          <a:xfrm>
            <a:off x="4414419" y="1243"/>
            <a:ext cx="2442980" cy="1261514"/>
            <a:chOff x="6917201" y="0"/>
            <a:chExt cx="2227777" cy="863400"/>
          </a:xfrm>
        </p:grpSpPr>
        <p:sp>
          <p:nvSpPr>
            <p:cNvPr id="90" name="Google Shape;90;g1b0b975cc9b_1_27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1b0b975cc9b_1_27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1b0b975cc9b_1_27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g1b0b975cc9b_1_275"/>
          <p:cNvSpPr txBox="1">
            <a:spLocks noGrp="1"/>
          </p:cNvSpPr>
          <p:nvPr>
            <p:ph type="title"/>
          </p:nvPr>
        </p:nvSpPr>
        <p:spPr>
          <a:xfrm>
            <a:off x="1045447" y="1301146"/>
            <a:ext cx="47751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g1b0b975cc9b_1_275"/>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g1b0b975cc9b_1_293"/>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1b0b975cc9b_1_293"/>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1b0b975cc9b_1_293"/>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1b0b975cc9b_1_293"/>
          <p:cNvSpPr txBox="1">
            <a:spLocks noGrp="1"/>
          </p:cNvSpPr>
          <p:nvPr>
            <p:ph type="title"/>
          </p:nvPr>
        </p:nvSpPr>
        <p:spPr>
          <a:xfrm>
            <a:off x="614363" y="845600"/>
            <a:ext cx="48183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g1b0b975cc9b_1_293"/>
          <p:cNvSpPr txBox="1">
            <a:spLocks noGrp="1"/>
          </p:cNvSpPr>
          <p:nvPr>
            <p:ph type="subTitle" idx="1"/>
          </p:nvPr>
        </p:nvSpPr>
        <p:spPr>
          <a:xfrm>
            <a:off x="614363" y="1550700"/>
            <a:ext cx="43950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g1b0b975cc9b_1_293"/>
          <p:cNvSpPr txBox="1">
            <a:spLocks noGrp="1"/>
          </p:cNvSpPr>
          <p:nvPr>
            <p:ph type="body" idx="2"/>
          </p:nvPr>
        </p:nvSpPr>
        <p:spPr>
          <a:xfrm>
            <a:off x="614363" y="2467050"/>
            <a:ext cx="43950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g1b0b975cc9b_1_293"/>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g1b0b975cc9b_1_301"/>
          <p:cNvSpPr/>
          <p:nvPr/>
        </p:nvSpPr>
        <p:spPr>
          <a:xfrm>
            <a:off x="23" y="2824500"/>
            <a:ext cx="55278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1b0b975cc9b_1_301"/>
          <p:cNvSpPr/>
          <p:nvPr/>
        </p:nvSpPr>
        <p:spPr>
          <a:xfrm flipH="1">
            <a:off x="2686800" y="1550700"/>
            <a:ext cx="41712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1b0b975cc9b_1_301"/>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1b0b975cc9b_1_301"/>
          <p:cNvSpPr txBox="1">
            <a:spLocks noGrp="1"/>
          </p:cNvSpPr>
          <p:nvPr>
            <p:ph type="body" idx="1"/>
          </p:nvPr>
        </p:nvSpPr>
        <p:spPr>
          <a:xfrm>
            <a:off x="246019" y="4163500"/>
            <a:ext cx="55614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g1b0b975cc9b_1_301"/>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g1b0b975cc9b_1_203"/>
          <p:cNvSpPr txBox="1">
            <a:spLocks noGrp="1"/>
          </p:cNvSpPr>
          <p:nvPr>
            <p:ph type="title"/>
          </p:nvPr>
        </p:nvSpPr>
        <p:spPr>
          <a:xfrm>
            <a:off x="233775" y="445025"/>
            <a:ext cx="63903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g1b0b975cc9b_1_203"/>
          <p:cNvSpPr txBox="1">
            <a:spLocks noGrp="1"/>
          </p:cNvSpPr>
          <p:nvPr>
            <p:ph type="body" idx="1"/>
          </p:nvPr>
        </p:nvSpPr>
        <p:spPr>
          <a:xfrm>
            <a:off x="233775" y="1152475"/>
            <a:ext cx="63903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g1b0b975cc9b_1_203"/>
          <p:cNvSpPr txBox="1">
            <a:spLocks noGrp="1"/>
          </p:cNvSpPr>
          <p:nvPr>
            <p:ph type="sldNum" idx="12"/>
          </p:nvPr>
        </p:nvSpPr>
        <p:spPr>
          <a:xfrm>
            <a:off x="6293050" y="4543668"/>
            <a:ext cx="4116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gbis.ces.iisc.ernet.in/biodiversity/pubs/ETR/ETR25/studyarea.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gbis.ces.iisc.ac.in/energy/water/paper/ETR72/00_ETR72_Lake-auditing_Fina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139725" y="2632174"/>
            <a:ext cx="7475100" cy="906000"/>
          </a:xfrm>
          <a:prstGeom prst="rect">
            <a:avLst/>
          </a:prstGeom>
          <a:noFill/>
          <a:ln>
            <a:noFill/>
          </a:ln>
        </p:spPr>
        <p:txBody>
          <a:bodyPr spcFirstLastPara="1" wrap="square" lIns="68550" tIns="68550" rIns="68550" bIns="68550" anchor="b" anchorCtr="0">
            <a:normAutofit/>
          </a:bodyPr>
          <a:lstStyle/>
          <a:p>
            <a:pPr marL="0" lvl="0" indent="0" algn="ctr" rtl="0">
              <a:lnSpc>
                <a:spcPct val="80000"/>
              </a:lnSpc>
              <a:spcBef>
                <a:spcPts val="0"/>
              </a:spcBef>
              <a:spcAft>
                <a:spcPts val="0"/>
              </a:spcAft>
              <a:buSzPts val="7200"/>
              <a:buFont typeface="Rockwell"/>
              <a:buNone/>
            </a:pPr>
            <a:r>
              <a:rPr lang="en" dirty="0"/>
              <a:t>MADIWALA LAKE</a:t>
            </a:r>
            <a:endParaRPr dirty="0"/>
          </a:p>
        </p:txBody>
      </p:sp>
      <p:sp>
        <p:nvSpPr>
          <p:cNvPr id="129" name="Google Shape;129;p1"/>
          <p:cNvSpPr txBox="1">
            <a:spLocks noGrp="1"/>
          </p:cNvSpPr>
          <p:nvPr>
            <p:ph type="subTitle" idx="1"/>
          </p:nvPr>
        </p:nvSpPr>
        <p:spPr>
          <a:xfrm>
            <a:off x="1418550" y="3538182"/>
            <a:ext cx="4020900" cy="1300517"/>
          </a:xfrm>
          <a:prstGeom prst="rect">
            <a:avLst/>
          </a:prstGeom>
          <a:noFill/>
          <a:ln>
            <a:noFill/>
          </a:ln>
        </p:spPr>
        <p:txBody>
          <a:bodyPr spcFirstLastPara="1" wrap="square" lIns="68550" tIns="68550" rIns="68550" bIns="68550" anchor="t" anchorCtr="0">
            <a:normAutofit fontScale="55000" lnSpcReduction="20000"/>
          </a:bodyPr>
          <a:lstStyle/>
          <a:p>
            <a:pPr marL="0" lvl="0" indent="0" algn="ctr" rtl="0">
              <a:lnSpc>
                <a:spcPct val="90000"/>
              </a:lnSpc>
              <a:spcBef>
                <a:spcPts val="0"/>
              </a:spcBef>
              <a:spcAft>
                <a:spcPts val="0"/>
              </a:spcAft>
              <a:buSzPts val="1360"/>
              <a:buNone/>
            </a:pPr>
            <a:r>
              <a:rPr lang="en" sz="3600" dirty="0"/>
              <a:t>By - Dhruv Sharma</a:t>
            </a:r>
            <a:endParaRPr sz="3600" dirty="0"/>
          </a:p>
          <a:p>
            <a:pPr marL="0" lvl="0" indent="0" algn="ctr" rtl="0">
              <a:lnSpc>
                <a:spcPct val="90000"/>
              </a:lnSpc>
              <a:spcBef>
                <a:spcPts val="0"/>
              </a:spcBef>
              <a:spcAft>
                <a:spcPts val="0"/>
              </a:spcAft>
              <a:buSzPts val="1360"/>
              <a:buNone/>
            </a:pPr>
            <a:r>
              <a:rPr lang="en" sz="3600" dirty="0"/>
              <a:t>       Rahul Shinde </a:t>
            </a:r>
          </a:p>
          <a:p>
            <a:pPr marL="0" lvl="0" indent="0" rtl="0">
              <a:lnSpc>
                <a:spcPct val="90000"/>
              </a:lnSpc>
              <a:spcBef>
                <a:spcPts val="0"/>
              </a:spcBef>
              <a:spcAft>
                <a:spcPts val="0"/>
              </a:spcAft>
              <a:buSzPts val="1360"/>
              <a:buNone/>
            </a:pPr>
            <a:r>
              <a:rPr lang="en" sz="3600" dirty="0"/>
              <a:t>GRADE 11 </a:t>
            </a:r>
          </a:p>
          <a:p>
            <a:pPr marL="0" lvl="0" indent="0" rtl="0">
              <a:lnSpc>
                <a:spcPct val="90000"/>
              </a:lnSpc>
              <a:spcBef>
                <a:spcPts val="0"/>
              </a:spcBef>
              <a:spcAft>
                <a:spcPts val="0"/>
              </a:spcAft>
              <a:buSzPts val="1360"/>
              <a:buNone/>
            </a:pPr>
            <a:r>
              <a:rPr lang="en" sz="3600" dirty="0"/>
              <a:t>PRESIDENCY SCHOOL </a:t>
            </a:r>
          </a:p>
          <a:p>
            <a:pPr marL="0" lvl="0" indent="0" rtl="0">
              <a:lnSpc>
                <a:spcPct val="90000"/>
              </a:lnSpc>
              <a:spcBef>
                <a:spcPts val="0"/>
              </a:spcBef>
              <a:spcAft>
                <a:spcPts val="0"/>
              </a:spcAft>
              <a:buSzPts val="1360"/>
              <a:buNone/>
            </a:pPr>
            <a:r>
              <a:rPr lang="en" sz="3600" dirty="0"/>
              <a:t>BANGALORE SOUTH</a:t>
            </a:r>
          </a:p>
          <a:p>
            <a:pPr marL="0" lvl="0" indent="0" algn="ctr" rtl="0">
              <a:lnSpc>
                <a:spcPct val="90000"/>
              </a:lnSpc>
              <a:spcBef>
                <a:spcPts val="0"/>
              </a:spcBef>
              <a:spcAft>
                <a:spcPts val="0"/>
              </a:spcAft>
              <a:buSzPts val="1360"/>
              <a:buNone/>
            </a:pPr>
            <a:endParaRPr dirty="0"/>
          </a:p>
        </p:txBody>
      </p:sp>
      <p:pic>
        <p:nvPicPr>
          <p:cNvPr id="130" name="Google Shape;130;p1"/>
          <p:cNvPicPr preferRelativeResize="0"/>
          <p:nvPr/>
        </p:nvPicPr>
        <p:blipFill>
          <a:blip r:embed="rId3">
            <a:alphaModFix/>
          </a:blip>
          <a:stretch>
            <a:fillRect/>
          </a:stretch>
        </p:blipFill>
        <p:spPr>
          <a:xfrm>
            <a:off x="501550" y="422525"/>
            <a:ext cx="1991513" cy="1904925"/>
          </a:xfrm>
          <a:prstGeom prst="rect">
            <a:avLst/>
          </a:prstGeom>
          <a:noFill/>
          <a:ln>
            <a:noFill/>
          </a:ln>
        </p:spPr>
      </p:pic>
      <p:pic>
        <p:nvPicPr>
          <p:cNvPr id="131" name="Google Shape;131;p1"/>
          <p:cNvPicPr preferRelativeResize="0"/>
          <p:nvPr/>
        </p:nvPicPr>
        <p:blipFill>
          <a:blip r:embed="rId4">
            <a:alphaModFix/>
          </a:blip>
          <a:stretch>
            <a:fillRect/>
          </a:stretch>
        </p:blipFill>
        <p:spPr>
          <a:xfrm>
            <a:off x="2582950" y="540401"/>
            <a:ext cx="3944350" cy="178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1b0b975cc9b_1_1"/>
          <p:cNvPicPr preferRelativeResize="0"/>
          <p:nvPr/>
        </p:nvPicPr>
        <p:blipFill>
          <a:blip r:embed="rId3">
            <a:alphaModFix/>
          </a:blip>
          <a:stretch>
            <a:fillRect/>
          </a:stretch>
        </p:blipFill>
        <p:spPr>
          <a:xfrm>
            <a:off x="238275" y="657312"/>
            <a:ext cx="6381450" cy="382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1b96ac57f08_1_0"/>
          <p:cNvPicPr preferRelativeResize="0"/>
          <p:nvPr/>
        </p:nvPicPr>
        <p:blipFill>
          <a:blip r:embed="rId3">
            <a:alphaModFix/>
          </a:blip>
          <a:stretch>
            <a:fillRect/>
          </a:stretch>
        </p:blipFill>
        <p:spPr>
          <a:xfrm>
            <a:off x="217725" y="441960"/>
            <a:ext cx="6422550" cy="40565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1b96ac57f08_1_3"/>
          <p:cNvPicPr preferRelativeResize="0"/>
          <p:nvPr/>
        </p:nvPicPr>
        <p:blipFill>
          <a:blip r:embed="rId3">
            <a:alphaModFix/>
          </a:blip>
          <a:stretch>
            <a:fillRect/>
          </a:stretch>
        </p:blipFill>
        <p:spPr>
          <a:xfrm>
            <a:off x="230388" y="667313"/>
            <a:ext cx="6348174" cy="380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g1b96ac57f08_1_6"/>
          <p:cNvPicPr preferRelativeResize="0"/>
          <p:nvPr/>
        </p:nvPicPr>
        <p:blipFill>
          <a:blip r:embed="rId3">
            <a:alphaModFix/>
          </a:blip>
          <a:stretch>
            <a:fillRect/>
          </a:stretch>
        </p:blipFill>
        <p:spPr>
          <a:xfrm>
            <a:off x="244825" y="661250"/>
            <a:ext cx="6368349" cy="382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1b96ac57f08_0_3"/>
          <p:cNvPicPr preferRelativeResize="0"/>
          <p:nvPr/>
        </p:nvPicPr>
        <p:blipFill>
          <a:blip r:embed="rId3">
            <a:alphaModFix/>
          </a:blip>
          <a:stretch>
            <a:fillRect/>
          </a:stretch>
        </p:blipFill>
        <p:spPr>
          <a:xfrm>
            <a:off x="668476" y="290175"/>
            <a:ext cx="5521026" cy="2281575"/>
          </a:xfrm>
          <a:prstGeom prst="rect">
            <a:avLst/>
          </a:prstGeom>
          <a:noFill/>
          <a:ln>
            <a:noFill/>
          </a:ln>
        </p:spPr>
      </p:pic>
      <p:pic>
        <p:nvPicPr>
          <p:cNvPr id="218" name="Google Shape;218;g1b96ac57f08_0_3"/>
          <p:cNvPicPr preferRelativeResize="0"/>
          <p:nvPr/>
        </p:nvPicPr>
        <p:blipFill>
          <a:blip r:embed="rId4">
            <a:alphaModFix/>
          </a:blip>
          <a:stretch>
            <a:fillRect/>
          </a:stretch>
        </p:blipFill>
        <p:spPr>
          <a:xfrm>
            <a:off x="668476" y="2571750"/>
            <a:ext cx="5521026" cy="233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614363" y="56610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a:t>CONCLUSION</a:t>
            </a:r>
            <a:endParaRPr/>
          </a:p>
        </p:txBody>
      </p:sp>
      <p:sp>
        <p:nvSpPr>
          <p:cNvPr id="225" name="Google Shape;225;p9"/>
          <p:cNvSpPr txBox="1">
            <a:spLocks noGrp="1"/>
          </p:cNvSpPr>
          <p:nvPr>
            <p:ph type="body" idx="1"/>
          </p:nvPr>
        </p:nvSpPr>
        <p:spPr>
          <a:xfrm>
            <a:off x="515303" y="1043400"/>
            <a:ext cx="5629200" cy="2448000"/>
          </a:xfrm>
          <a:prstGeom prst="rect">
            <a:avLst/>
          </a:prstGeom>
          <a:noFill/>
          <a:ln>
            <a:noFill/>
          </a:ln>
        </p:spPr>
        <p:txBody>
          <a:bodyPr spcFirstLastPara="1" wrap="square" lIns="68550" tIns="68550" rIns="68550" bIns="68550" anchor="t" anchorCtr="0">
            <a:noAutofit/>
          </a:bodyPr>
          <a:lstStyle/>
          <a:p>
            <a:pPr marL="457200" lvl="0" indent="-335280" algn="l" rtl="0">
              <a:lnSpc>
                <a:spcPct val="130000"/>
              </a:lnSpc>
              <a:spcBef>
                <a:spcPts val="0"/>
              </a:spcBef>
              <a:spcAft>
                <a:spcPts val="0"/>
              </a:spcAft>
              <a:buSzPts val="1679"/>
              <a:buAutoNum type="arabicPeriod"/>
            </a:pPr>
            <a:r>
              <a:rPr lang="en-US" sz="1680" dirty="0"/>
              <a:t>From our analysis and studies, we can conclude that the water quality of </a:t>
            </a:r>
            <a:r>
              <a:rPr lang="en-US" sz="1680" dirty="0" err="1"/>
              <a:t>Madiwala</a:t>
            </a:r>
            <a:r>
              <a:rPr lang="en-US" sz="1680" dirty="0"/>
              <a:t> Lake is at the optimal range. </a:t>
            </a:r>
          </a:p>
          <a:p>
            <a:pPr marL="457200" lvl="0" indent="-335280" algn="l" rtl="0">
              <a:lnSpc>
                <a:spcPct val="130000"/>
              </a:lnSpc>
              <a:spcBef>
                <a:spcPts val="0"/>
              </a:spcBef>
              <a:spcAft>
                <a:spcPts val="0"/>
              </a:spcAft>
              <a:buSzPts val="1679"/>
              <a:buAutoNum type="arabicPeriod"/>
            </a:pPr>
            <a:r>
              <a:rPr lang="en-US" sz="1680" dirty="0"/>
              <a:t>Sewage contaminations supports the growth of macrophytes.</a:t>
            </a:r>
            <a:r>
              <a:rPr lang="en-US" altLang="en-GB" sz="1680" dirty="0"/>
              <a:t> </a:t>
            </a:r>
            <a:r>
              <a:rPr lang="en-US" sz="1680" dirty="0"/>
              <a:t>Thus, macrophytes </a:t>
            </a:r>
            <a:r>
              <a:rPr lang="en-US" altLang="en-GB" sz="1680" dirty="0"/>
              <a:t>need to be </a:t>
            </a:r>
            <a:r>
              <a:rPr lang="en-US" sz="1680" dirty="0"/>
              <a:t>regularly cleared.</a:t>
            </a:r>
          </a:p>
          <a:p>
            <a:pPr marL="457200" lvl="0" indent="-335280" algn="l" rtl="0">
              <a:lnSpc>
                <a:spcPct val="130000"/>
              </a:lnSpc>
              <a:spcBef>
                <a:spcPts val="0"/>
              </a:spcBef>
              <a:spcAft>
                <a:spcPts val="0"/>
              </a:spcAft>
              <a:buSzPts val="1679"/>
              <a:buAutoNum type="arabicPeriod"/>
            </a:pPr>
            <a:r>
              <a:rPr lang="en-US" sz="1680" dirty="0"/>
              <a:t>To improve lake quality, artificial floating island have been created to absorb the nutrients. </a:t>
            </a:r>
          </a:p>
          <a:p>
            <a:pPr marL="457200" lvl="0" indent="-335280" algn="l" rtl="0">
              <a:lnSpc>
                <a:spcPct val="130000"/>
              </a:lnSpc>
              <a:spcBef>
                <a:spcPts val="0"/>
              </a:spcBef>
              <a:spcAft>
                <a:spcPts val="0"/>
              </a:spcAft>
              <a:buSzPts val="1679"/>
              <a:buAutoNum type="arabicPeriod"/>
            </a:pPr>
            <a:r>
              <a:rPr lang="en-US" sz="1680" dirty="0"/>
              <a:t>Rotating fountains have been placed in different parts of the lake along with manual boating to increase the dissolved oxygen.</a:t>
            </a:r>
          </a:p>
          <a:p>
            <a:pPr marL="457200" lvl="0" indent="-335200" algn="l" rtl="0">
              <a:lnSpc>
                <a:spcPct val="130000"/>
              </a:lnSpc>
              <a:spcBef>
                <a:spcPts val="0"/>
              </a:spcBef>
              <a:spcAft>
                <a:spcPts val="0"/>
              </a:spcAft>
              <a:buSzPts val="1679"/>
              <a:buAutoNum type="arabicPeriod"/>
            </a:pPr>
            <a:endParaRPr sz="167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614363" y="644175"/>
            <a:ext cx="5629200" cy="954600"/>
          </a:xfrm>
          <a:prstGeom prst="rect">
            <a:avLst/>
          </a:prstGeom>
          <a:noFill/>
          <a:ln>
            <a:noFill/>
          </a:ln>
        </p:spPr>
        <p:txBody>
          <a:bodyPr spcFirstLastPara="1" wrap="square" lIns="68550" tIns="68550" rIns="68550" bIns="68550" anchor="t" anchorCtr="0">
            <a:noAutofit/>
          </a:bodyPr>
          <a:lstStyle/>
          <a:p>
            <a:pPr marL="0" lvl="0" indent="0" algn="l" rtl="0">
              <a:lnSpc>
                <a:spcPct val="90000"/>
              </a:lnSpc>
              <a:spcBef>
                <a:spcPts val="0"/>
              </a:spcBef>
              <a:spcAft>
                <a:spcPts val="0"/>
              </a:spcAft>
              <a:buSzPts val="2800"/>
              <a:buFont typeface="Rockwell"/>
              <a:buNone/>
            </a:pPr>
            <a:r>
              <a:rPr lang="en"/>
              <a:t>ACKNOWLEDGEMENT</a:t>
            </a:r>
            <a:endParaRPr/>
          </a:p>
        </p:txBody>
      </p:sp>
      <p:sp>
        <p:nvSpPr>
          <p:cNvPr id="231" name="Google Shape;231;p10"/>
          <p:cNvSpPr txBox="1">
            <a:spLocks noGrp="1"/>
          </p:cNvSpPr>
          <p:nvPr>
            <p:ph type="body" idx="1"/>
          </p:nvPr>
        </p:nvSpPr>
        <p:spPr>
          <a:xfrm>
            <a:off x="614388" y="1598775"/>
            <a:ext cx="5629200" cy="24480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Clr>
                <a:schemeClr val="dk1"/>
              </a:buClr>
              <a:buSzPts val="1100"/>
              <a:buFont typeface="Arial"/>
              <a:buNone/>
            </a:pPr>
            <a:r>
              <a:rPr lang="en" sz="1650" dirty="0"/>
              <a:t>• We acknowledge the great help rendered by the forest department and the Officer Mr. Harshavardhan, Mr. Ramesh and Mr Lohith (WWF).</a:t>
            </a:r>
            <a:endParaRPr sz="1650" dirty="0"/>
          </a:p>
          <a:p>
            <a:pPr marL="0" lvl="0" indent="0" algn="l" rtl="0">
              <a:lnSpc>
                <a:spcPct val="90000"/>
              </a:lnSpc>
              <a:spcBef>
                <a:spcPts val="900"/>
              </a:spcBef>
              <a:spcAft>
                <a:spcPts val="0"/>
              </a:spcAft>
              <a:buClr>
                <a:schemeClr val="dk1"/>
              </a:buClr>
              <a:buSzPts val="1100"/>
              <a:buFont typeface="Arial"/>
              <a:buNone/>
            </a:pPr>
            <a:r>
              <a:rPr lang="en" sz="1650" dirty="0"/>
              <a:t>• Our Sincere thanks to our beloved Principal Ma’am Ms. Bhuvaneswari, Presidency School Bangalore South.</a:t>
            </a:r>
            <a:endParaRPr sz="1650" dirty="0"/>
          </a:p>
          <a:p>
            <a:pPr marL="0" lvl="0" indent="0" algn="l" rtl="0">
              <a:lnSpc>
                <a:spcPct val="90000"/>
              </a:lnSpc>
              <a:spcBef>
                <a:spcPts val="900"/>
              </a:spcBef>
              <a:spcAft>
                <a:spcPts val="0"/>
              </a:spcAft>
              <a:buClr>
                <a:schemeClr val="dk1"/>
              </a:buClr>
              <a:buSzPts val="1100"/>
              <a:buFont typeface="Arial"/>
              <a:buNone/>
            </a:pPr>
            <a:r>
              <a:rPr lang="en" sz="1650" dirty="0"/>
              <a:t>• We also thank our teachers, Ms Ashwini and Ms Indumathi to render their guidance and support throughout our work.</a:t>
            </a:r>
            <a:endParaRPr sz="1650" dirty="0"/>
          </a:p>
          <a:p>
            <a:pPr marL="0" lvl="0" indent="0" algn="l" rtl="0">
              <a:lnSpc>
                <a:spcPct val="90000"/>
              </a:lnSpc>
              <a:spcBef>
                <a:spcPts val="900"/>
              </a:spcBef>
              <a:spcAft>
                <a:spcPts val="900"/>
              </a:spcAft>
              <a:buSzPts val="1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a:spLocks noGrp="1"/>
          </p:cNvSpPr>
          <p:nvPr>
            <p:ph type="title"/>
          </p:nvPr>
        </p:nvSpPr>
        <p:spPr>
          <a:xfrm>
            <a:off x="614363" y="45615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a:t>REFERENCES</a:t>
            </a:r>
            <a:endParaRPr/>
          </a:p>
        </p:txBody>
      </p:sp>
      <p:sp>
        <p:nvSpPr>
          <p:cNvPr id="237" name="Google Shape;237;p11"/>
          <p:cNvSpPr txBox="1">
            <a:spLocks noGrp="1"/>
          </p:cNvSpPr>
          <p:nvPr>
            <p:ph type="body" idx="1"/>
          </p:nvPr>
        </p:nvSpPr>
        <p:spPr>
          <a:xfrm>
            <a:off x="614388" y="1347750"/>
            <a:ext cx="5629200" cy="2448000"/>
          </a:xfrm>
          <a:prstGeom prst="rect">
            <a:avLst/>
          </a:prstGeom>
          <a:noFill/>
          <a:ln>
            <a:noFill/>
          </a:ln>
        </p:spPr>
        <p:txBody>
          <a:bodyPr spcFirstLastPara="1" wrap="square" lIns="68550" tIns="68550" rIns="68550" bIns="68550" anchor="t" anchorCtr="0">
            <a:noAutofit/>
          </a:bodyPr>
          <a:lstStyle/>
          <a:p>
            <a:pPr marL="457200" lvl="0" indent="-333375" algn="l" rtl="0">
              <a:lnSpc>
                <a:spcPct val="70000"/>
              </a:lnSpc>
              <a:spcBef>
                <a:spcPts val="1000"/>
              </a:spcBef>
              <a:spcAft>
                <a:spcPts val="0"/>
              </a:spcAft>
              <a:buSzPts val="1650"/>
              <a:buChar char="●"/>
            </a:pPr>
            <a:r>
              <a:rPr lang="en" sz="1650" u="sng" dirty="0">
                <a:solidFill>
                  <a:schemeClr val="hlink"/>
                </a:solidFill>
                <a:hlinkClick r:id="rId3"/>
              </a:rPr>
              <a:t>https://wgbis.ces.iisc.ernet.in/biodiversity/pubs/ETR/ETR25/studyarea.htm</a:t>
            </a:r>
            <a:endParaRPr dirty="0"/>
          </a:p>
          <a:p>
            <a:pPr marL="457200" lvl="0" indent="-333375" algn="l" rtl="0">
              <a:lnSpc>
                <a:spcPct val="70000"/>
              </a:lnSpc>
              <a:spcBef>
                <a:spcPts val="1000"/>
              </a:spcBef>
              <a:spcAft>
                <a:spcPts val="0"/>
              </a:spcAft>
              <a:buSzPts val="1650"/>
              <a:buChar char="●"/>
            </a:pPr>
            <a:r>
              <a:rPr lang="en" sz="1650" u="sng" dirty="0">
                <a:solidFill>
                  <a:schemeClr val="hlink"/>
                </a:solidFill>
                <a:hlinkClick r:id="rId4"/>
              </a:rPr>
              <a:t>https://wgbis.ces.iisc.ac.in/energy/water/paper/ETR72/00_ETR72_Lake-auditing_Final.pdf</a:t>
            </a:r>
            <a:endParaRPr sz="1650" dirty="0"/>
          </a:p>
          <a:p>
            <a:pPr marL="457200" lvl="0" indent="-333375" algn="l" rtl="0">
              <a:lnSpc>
                <a:spcPct val="70000"/>
              </a:lnSpc>
              <a:spcBef>
                <a:spcPts val="1000"/>
              </a:spcBef>
              <a:spcAft>
                <a:spcPts val="0"/>
              </a:spcAft>
              <a:buSzPts val="1650"/>
              <a:buChar char="●"/>
            </a:pPr>
            <a:r>
              <a:rPr lang="en" sz="1650" dirty="0"/>
              <a:t>Electrical Conductivity of Lake Water as Environmental Monitoring –A Case study of Rudra sagar Lake. Mihir Pal, Nihar  Samal, Pankaj Kumar Roy, &amp; Malabika. B. Roy.</a:t>
            </a:r>
            <a:endParaRPr sz="1650" dirty="0"/>
          </a:p>
          <a:p>
            <a:pPr marL="457200" lvl="0" indent="-333375" algn="l" rtl="0">
              <a:lnSpc>
                <a:spcPct val="70000"/>
              </a:lnSpc>
              <a:spcBef>
                <a:spcPts val="1000"/>
              </a:spcBef>
              <a:spcAft>
                <a:spcPts val="0"/>
              </a:spcAft>
              <a:buSzPts val="1650"/>
              <a:buChar char="●"/>
            </a:pPr>
            <a:r>
              <a:rPr lang="en" sz="1650" dirty="0"/>
              <a:t>https://www.thenewsminute.com/article/several-dead-fish-snails-found-floating-bengaluru-s-madiwala-lake-89476 </a:t>
            </a:r>
            <a:endParaRPr sz="1650" dirty="0"/>
          </a:p>
          <a:p>
            <a:pPr marL="457200" lvl="0" indent="-333375" algn="l" rtl="0">
              <a:lnSpc>
                <a:spcPct val="70000"/>
              </a:lnSpc>
              <a:spcBef>
                <a:spcPts val="1000"/>
              </a:spcBef>
              <a:spcAft>
                <a:spcPts val="0"/>
              </a:spcAft>
              <a:buSzPts val="1650"/>
              <a:buChar char="●"/>
            </a:pPr>
            <a:r>
              <a:rPr lang="en" sz="1650" dirty="0"/>
              <a:t>http://www.sbprojectcleanwater.org/Documents/Water%20Quality%20Reports/Sampling_Report_7-00_text7.pdf </a:t>
            </a:r>
            <a:endParaRPr sz="1650" dirty="0"/>
          </a:p>
          <a:p>
            <a:pPr marL="457200" lvl="0" indent="-333375" algn="l" rtl="0">
              <a:lnSpc>
                <a:spcPct val="70000"/>
              </a:lnSpc>
              <a:spcBef>
                <a:spcPts val="1000"/>
              </a:spcBef>
              <a:spcAft>
                <a:spcPts val="0"/>
              </a:spcAft>
              <a:buSzPts val="1650"/>
              <a:buChar char="●"/>
            </a:pPr>
            <a:r>
              <a:rPr lang="en" sz="1650" dirty="0"/>
              <a:t>http://ijarcs.info/index.php/Ijarcs/article/viewFile/3859/3750</a:t>
            </a:r>
            <a:endParaRPr sz="1650" dirty="0"/>
          </a:p>
          <a:p>
            <a:pPr marL="0" lvl="0" indent="0" algn="l" rtl="0">
              <a:lnSpc>
                <a:spcPct val="70000"/>
              </a:lnSpc>
              <a:spcBef>
                <a:spcPts val="0"/>
              </a:spcBef>
              <a:spcAft>
                <a:spcPts val="0"/>
              </a:spcAft>
              <a:buNone/>
            </a:pPr>
            <a:endParaRPr sz="1650" dirty="0"/>
          </a:p>
          <a:p>
            <a:pPr marL="0" lvl="0" indent="0" algn="l" rtl="0">
              <a:lnSpc>
                <a:spcPct val="70000"/>
              </a:lnSpc>
              <a:spcBef>
                <a:spcPts val="0"/>
              </a:spcBef>
              <a:spcAft>
                <a:spcPts val="0"/>
              </a:spcAft>
              <a:buSzPts val="2118"/>
              <a:buNone/>
            </a:pPr>
            <a:endParaRPr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614388" y="59045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a:t>OBJECTIVE</a:t>
            </a:r>
            <a:endParaRPr/>
          </a:p>
        </p:txBody>
      </p:sp>
      <p:sp>
        <p:nvSpPr>
          <p:cNvPr id="137" name="Google Shape;137;p2"/>
          <p:cNvSpPr txBox="1">
            <a:spLocks noGrp="1"/>
          </p:cNvSpPr>
          <p:nvPr>
            <p:ph type="body" idx="1"/>
          </p:nvPr>
        </p:nvSpPr>
        <p:spPr>
          <a:xfrm>
            <a:off x="431520" y="1357820"/>
            <a:ext cx="5629200" cy="2549355"/>
          </a:xfrm>
          <a:prstGeom prst="rect">
            <a:avLst/>
          </a:prstGeom>
          <a:noFill/>
          <a:ln>
            <a:noFill/>
          </a:ln>
        </p:spPr>
        <p:txBody>
          <a:bodyPr spcFirstLastPara="1" wrap="square" lIns="68550" tIns="68550" rIns="68550" bIns="68550" anchor="t" anchorCtr="0">
            <a:spAutoFit/>
          </a:bodyPr>
          <a:lstStyle/>
          <a:p>
            <a:pPr marL="457200" lvl="0" indent="-333375" algn="l" rtl="0">
              <a:lnSpc>
                <a:spcPct val="100000"/>
              </a:lnSpc>
              <a:spcBef>
                <a:spcPts val="1000"/>
              </a:spcBef>
              <a:spcAft>
                <a:spcPts val="0"/>
              </a:spcAft>
              <a:buSzPts val="1650"/>
              <a:buAutoNum type="arabicPeriod"/>
            </a:pPr>
            <a:r>
              <a:rPr lang="en" sz="2000" dirty="0"/>
              <a:t>The objectives of our work are to check the Water Quality parameters to gauge the health of Madiwala Lake and to test the water quality to analyze the present status of ecological balance in this particular ecosystem. </a:t>
            </a:r>
            <a:endParaRPr sz="2000" dirty="0"/>
          </a:p>
          <a:p>
            <a:pPr marL="457200" lvl="0" indent="-333375" algn="l" rtl="0">
              <a:lnSpc>
                <a:spcPct val="100000"/>
              </a:lnSpc>
              <a:spcBef>
                <a:spcPts val="1000"/>
              </a:spcBef>
              <a:spcAft>
                <a:spcPts val="0"/>
              </a:spcAft>
              <a:buSzPts val="1650"/>
              <a:buAutoNum type="arabicPeriod"/>
            </a:pPr>
            <a:r>
              <a:rPr lang="en" sz="2000" dirty="0"/>
              <a:t>To test the Water quality based on Physical and Chemical parameter and compare the result.  </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614400" y="55015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dirty="0"/>
              <a:t>INTRODUCTION</a:t>
            </a:r>
            <a:endParaRPr dirty="0"/>
          </a:p>
        </p:txBody>
      </p:sp>
      <p:sp>
        <p:nvSpPr>
          <p:cNvPr id="143" name="Google Shape;143;p3"/>
          <p:cNvSpPr txBox="1">
            <a:spLocks noGrp="1"/>
          </p:cNvSpPr>
          <p:nvPr>
            <p:ph type="body" idx="1"/>
          </p:nvPr>
        </p:nvSpPr>
        <p:spPr>
          <a:xfrm>
            <a:off x="416268" y="1027450"/>
            <a:ext cx="5629200" cy="2448000"/>
          </a:xfrm>
          <a:prstGeom prst="rect">
            <a:avLst/>
          </a:prstGeom>
          <a:noFill/>
          <a:ln>
            <a:noFill/>
          </a:ln>
        </p:spPr>
        <p:txBody>
          <a:bodyPr spcFirstLastPara="1" wrap="square" lIns="68550" tIns="68550" rIns="68550" bIns="68550" anchor="t" anchorCtr="0">
            <a:noAutofit/>
          </a:bodyPr>
          <a:lstStyle/>
          <a:p>
            <a:pPr marL="457200" lvl="0" indent="-336206" algn="l" rtl="0">
              <a:lnSpc>
                <a:spcPct val="100000"/>
              </a:lnSpc>
              <a:spcBef>
                <a:spcPts val="1000"/>
              </a:spcBef>
              <a:spcAft>
                <a:spcPts val="0"/>
              </a:spcAft>
              <a:buSzPct val="100000"/>
              <a:buAutoNum type="arabicPeriod"/>
            </a:pPr>
            <a:r>
              <a:rPr lang="en" sz="1700" dirty="0"/>
              <a:t>Madiwala lake is nearly 300 years old.</a:t>
            </a:r>
            <a:endParaRPr sz="1700" dirty="0"/>
          </a:p>
          <a:p>
            <a:pPr marL="457200" lvl="0" indent="-336206" algn="l" rtl="0">
              <a:lnSpc>
                <a:spcPct val="100000"/>
              </a:lnSpc>
              <a:spcBef>
                <a:spcPts val="1000"/>
              </a:spcBef>
              <a:spcAft>
                <a:spcPts val="0"/>
              </a:spcAft>
              <a:buSzPct val="100000"/>
              <a:buAutoNum type="arabicPeriod"/>
            </a:pPr>
            <a:r>
              <a:rPr lang="en" sz="1700" dirty="0"/>
              <a:t>The lake lies between NH7 Hosur Road and Bannerghatta Main Road. It is also called the BTM Lake. </a:t>
            </a:r>
            <a:endParaRPr sz="1700" dirty="0"/>
          </a:p>
          <a:p>
            <a:pPr marL="457200" lvl="0" indent="-336206" algn="l" rtl="0">
              <a:lnSpc>
                <a:spcPct val="100000"/>
              </a:lnSpc>
              <a:spcBef>
                <a:spcPts val="1000"/>
              </a:spcBef>
              <a:spcAft>
                <a:spcPts val="0"/>
              </a:spcAft>
              <a:buSzPct val="100000"/>
              <a:buAutoNum type="arabicPeriod"/>
            </a:pPr>
            <a:r>
              <a:rPr lang="en" sz="1700" dirty="0"/>
              <a:t>The extent of the lake is 7,36,407 m^2 and the marshland area is 1,85,832 m^2. It comes under the Karnataka Forest Department. </a:t>
            </a:r>
            <a:endParaRPr sz="1700" dirty="0"/>
          </a:p>
          <a:p>
            <a:pPr marL="457200" lvl="0" indent="-336206" algn="l" rtl="0">
              <a:lnSpc>
                <a:spcPct val="100000"/>
              </a:lnSpc>
              <a:spcBef>
                <a:spcPts val="1000"/>
              </a:spcBef>
              <a:spcAft>
                <a:spcPts val="0"/>
              </a:spcAft>
              <a:buSzPct val="100000"/>
              <a:buAutoNum type="arabicPeriod"/>
            </a:pPr>
            <a:r>
              <a:rPr lang="en" sz="1700" dirty="0"/>
              <a:t>In the olden days, the lake was mainly used by the washer men who lived near it. </a:t>
            </a:r>
            <a:endParaRPr sz="1700" dirty="0"/>
          </a:p>
          <a:p>
            <a:pPr marL="457200" lvl="0" indent="-336206" algn="l" rtl="0">
              <a:lnSpc>
                <a:spcPct val="100000"/>
              </a:lnSpc>
              <a:spcBef>
                <a:spcPts val="1000"/>
              </a:spcBef>
              <a:spcAft>
                <a:spcPts val="0"/>
              </a:spcAft>
              <a:buSzPct val="100000"/>
              <a:buAutoNum type="arabicPeriod"/>
            </a:pPr>
            <a:r>
              <a:rPr lang="en" sz="1700" dirty="0"/>
              <a:t>At present, the lake has an open butterfly park, herbal garden, island ecosystems, boating facilities and is visited by migratory birds.</a:t>
            </a: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614463" y="630725"/>
            <a:ext cx="5629200" cy="954600"/>
          </a:xfrm>
          <a:prstGeom prst="rect">
            <a:avLst/>
          </a:prstGeom>
          <a:noFill/>
          <a:ln>
            <a:noFill/>
          </a:ln>
        </p:spPr>
        <p:txBody>
          <a:bodyPr spcFirstLastPara="1" wrap="square" lIns="68550" tIns="68550" rIns="68550" bIns="68550" anchor="t" anchorCtr="0">
            <a:normAutofit fontScale="90000"/>
          </a:bodyPr>
          <a:lstStyle/>
          <a:p>
            <a:pPr marL="0" lvl="0" indent="0" algn="l" rtl="0">
              <a:lnSpc>
                <a:spcPct val="90000"/>
              </a:lnSpc>
              <a:spcBef>
                <a:spcPts val="0"/>
              </a:spcBef>
              <a:spcAft>
                <a:spcPts val="0"/>
              </a:spcAft>
              <a:buSzPct val="103703"/>
              <a:buFont typeface="Rockwell"/>
              <a:buNone/>
            </a:pPr>
            <a:r>
              <a:rPr lang="en"/>
              <a:t>MATERIALS AND METHODS USED</a:t>
            </a:r>
            <a:endParaRPr/>
          </a:p>
        </p:txBody>
      </p:sp>
      <p:sp>
        <p:nvSpPr>
          <p:cNvPr id="149" name="Google Shape;149;p4"/>
          <p:cNvSpPr txBox="1">
            <a:spLocks noGrp="1"/>
          </p:cNvSpPr>
          <p:nvPr>
            <p:ph type="body" idx="1"/>
          </p:nvPr>
        </p:nvSpPr>
        <p:spPr>
          <a:xfrm>
            <a:off x="233775" y="1447800"/>
            <a:ext cx="6390600" cy="3139440"/>
          </a:xfrm>
          <a:prstGeom prst="rect">
            <a:avLst/>
          </a:prstGeom>
          <a:noFill/>
          <a:ln>
            <a:noFill/>
          </a:ln>
        </p:spPr>
        <p:txBody>
          <a:bodyPr spcFirstLastPara="1" wrap="square" lIns="68550" tIns="68550" rIns="68550" bIns="68550" anchor="t" anchorCtr="0">
            <a:normAutofit lnSpcReduction="10000"/>
          </a:bodyPr>
          <a:lstStyle/>
          <a:p>
            <a:pPr marL="457200" lvl="0" indent="-333375" algn="l" rtl="0">
              <a:lnSpc>
                <a:spcPct val="90000"/>
              </a:lnSpc>
              <a:spcBef>
                <a:spcPts val="1000"/>
              </a:spcBef>
              <a:spcAft>
                <a:spcPts val="0"/>
              </a:spcAft>
              <a:buSzPts val="1650"/>
              <a:buAutoNum type="romanUcPeriod"/>
            </a:pPr>
            <a:r>
              <a:rPr lang="en" sz="2000" dirty="0"/>
              <a:t>Water testing kit</a:t>
            </a:r>
            <a:endParaRPr sz="2000" dirty="0"/>
          </a:p>
          <a:p>
            <a:pPr marL="457200" lvl="0" indent="-333375" algn="l" rtl="0">
              <a:lnSpc>
                <a:spcPct val="90000"/>
              </a:lnSpc>
              <a:spcBef>
                <a:spcPts val="1000"/>
              </a:spcBef>
              <a:spcAft>
                <a:spcPts val="0"/>
              </a:spcAft>
              <a:buSzPts val="1650"/>
              <a:buAutoNum type="romanUcPeriod"/>
            </a:pPr>
            <a:r>
              <a:rPr lang="en" sz="2000" dirty="0"/>
              <a:t>Water sample was collected near the boating area.</a:t>
            </a:r>
          </a:p>
          <a:p>
            <a:pPr indent="-333375">
              <a:lnSpc>
                <a:spcPct val="90000"/>
              </a:lnSpc>
              <a:spcBef>
                <a:spcPts val="1000"/>
              </a:spcBef>
              <a:buSzPts val="1650"/>
              <a:buFont typeface="Calibri"/>
              <a:buAutoNum type="romanUcPeriod"/>
            </a:pPr>
            <a:r>
              <a:rPr lang="en-US" sz="2000" dirty="0"/>
              <a:t>Test of water quality was performed from September to November.</a:t>
            </a:r>
            <a:endParaRPr sz="2000" dirty="0"/>
          </a:p>
          <a:p>
            <a:pPr marL="457200" lvl="0" indent="-333375" algn="l" rtl="0">
              <a:lnSpc>
                <a:spcPct val="90000"/>
              </a:lnSpc>
              <a:spcBef>
                <a:spcPts val="1000"/>
              </a:spcBef>
              <a:spcAft>
                <a:spcPts val="0"/>
              </a:spcAft>
              <a:buSzPts val="1650"/>
              <a:buAutoNum type="romanUcPeriod"/>
            </a:pPr>
            <a:r>
              <a:rPr lang="en" sz="2000" dirty="0"/>
              <a:t>Using quality chemicals dedicated specifically for the testing process</a:t>
            </a:r>
            <a:endParaRPr sz="2000" dirty="0"/>
          </a:p>
          <a:p>
            <a:pPr marL="457200" lvl="0" indent="-333375" algn="l" rtl="0">
              <a:lnSpc>
                <a:spcPct val="90000"/>
              </a:lnSpc>
              <a:spcBef>
                <a:spcPts val="1000"/>
              </a:spcBef>
              <a:spcAft>
                <a:spcPts val="0"/>
              </a:spcAft>
              <a:buSzPts val="1650"/>
              <a:buAutoNum type="romanUcPeriod"/>
            </a:pPr>
            <a:r>
              <a:rPr lang="en" sz="2000" dirty="0"/>
              <a:t>Procedure of titration and matching the concentrations with the obtained colour and values provided in the manual (BIS)</a:t>
            </a:r>
            <a:endParaRPr sz="2000" dirty="0"/>
          </a:p>
          <a:p>
            <a:pPr marL="0" lvl="0" indent="0" algn="l" rtl="0">
              <a:lnSpc>
                <a:spcPct val="90000"/>
              </a:lnSpc>
              <a:spcBef>
                <a:spcPts val="900"/>
              </a:spcBef>
              <a:spcAft>
                <a:spcPts val="900"/>
              </a:spcAft>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233775" y="518357"/>
            <a:ext cx="6390600" cy="11172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2800"/>
              <a:buFont typeface="Rockwell"/>
              <a:buNone/>
            </a:pPr>
            <a:r>
              <a:rPr lang="en"/>
              <a:t>MAP OF AREA OF STUDY</a:t>
            </a:r>
            <a:endParaRPr/>
          </a:p>
        </p:txBody>
      </p:sp>
      <p:sp>
        <p:nvSpPr>
          <p:cNvPr id="155" name="Google Shape;155;p5"/>
          <p:cNvSpPr txBox="1">
            <a:spLocks noGrp="1"/>
          </p:cNvSpPr>
          <p:nvPr>
            <p:ph type="body" idx="1"/>
          </p:nvPr>
        </p:nvSpPr>
        <p:spPr>
          <a:xfrm>
            <a:off x="371023" y="1571707"/>
            <a:ext cx="6390450" cy="25623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900"/>
              </a:spcAft>
              <a:buSzPts val="1800"/>
              <a:buNone/>
            </a:pPr>
            <a:endParaRPr dirty="0"/>
          </a:p>
        </p:txBody>
      </p:sp>
      <p:pic>
        <p:nvPicPr>
          <p:cNvPr id="156" name="Google Shape;156;p5"/>
          <p:cNvPicPr preferRelativeResize="0"/>
          <p:nvPr/>
        </p:nvPicPr>
        <p:blipFill>
          <a:blip r:embed="rId3">
            <a:alphaModFix/>
          </a:blip>
          <a:stretch>
            <a:fillRect/>
          </a:stretch>
        </p:blipFill>
        <p:spPr>
          <a:xfrm>
            <a:off x="1082188" y="1245625"/>
            <a:ext cx="4505625" cy="3214450"/>
          </a:xfrm>
          <a:prstGeom prst="rect">
            <a:avLst/>
          </a:prstGeom>
          <a:noFill/>
          <a:ln>
            <a:noFill/>
          </a:ln>
          <a:effectLst>
            <a:outerShdw blurRad="50800" dist="38100" dir="5400000" algn="t" rotWithShape="0">
              <a:srgbClr val="000000">
                <a:alpha val="40000"/>
              </a:srgbClr>
            </a:outerShdw>
            <a:reflection stA="50000" endA="300" endPos="55500" dist="50800" dir="5400000" fadeDir="5400012"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Google Shape;161;g1b0b975cc9b_0_3"/>
          <p:cNvGraphicFramePr/>
          <p:nvPr>
            <p:extLst>
              <p:ext uri="{D42A27DB-BD31-4B8C-83A1-F6EECF244321}">
                <p14:modId xmlns:p14="http://schemas.microsoft.com/office/powerpoint/2010/main" val="266494361"/>
              </p:ext>
            </p:extLst>
          </p:nvPr>
        </p:nvGraphicFramePr>
        <p:xfrm>
          <a:off x="226050" y="1347682"/>
          <a:ext cx="6405900" cy="2417645"/>
        </p:xfrm>
        <a:graphic>
          <a:graphicData uri="http://schemas.openxmlformats.org/drawingml/2006/table">
            <a:tbl>
              <a:tblPr firstRow="1">
                <a:noFill/>
                <a:tableStyleId>{10EECAFE-30F4-447A-93F1-28C502D67F45}</a:tableStyleId>
              </a:tblPr>
              <a:tblGrid>
                <a:gridCol w="1305150">
                  <a:extLst>
                    <a:ext uri="{9D8B030D-6E8A-4147-A177-3AD203B41FA5}">
                      <a16:colId xmlns:a16="http://schemas.microsoft.com/office/drawing/2014/main" val="20000"/>
                    </a:ext>
                  </a:extLst>
                </a:gridCol>
                <a:gridCol w="1251925">
                  <a:extLst>
                    <a:ext uri="{9D8B030D-6E8A-4147-A177-3AD203B41FA5}">
                      <a16:colId xmlns:a16="http://schemas.microsoft.com/office/drawing/2014/main" val="20001"/>
                    </a:ext>
                  </a:extLst>
                </a:gridCol>
                <a:gridCol w="1251925">
                  <a:extLst>
                    <a:ext uri="{9D8B030D-6E8A-4147-A177-3AD203B41FA5}">
                      <a16:colId xmlns:a16="http://schemas.microsoft.com/office/drawing/2014/main" val="20002"/>
                    </a:ext>
                  </a:extLst>
                </a:gridCol>
                <a:gridCol w="2596900">
                  <a:extLst>
                    <a:ext uri="{9D8B030D-6E8A-4147-A177-3AD203B41FA5}">
                      <a16:colId xmlns:a16="http://schemas.microsoft.com/office/drawing/2014/main" val="20003"/>
                    </a:ext>
                  </a:extLst>
                </a:gridCol>
              </a:tblGrid>
              <a:tr h="512675">
                <a:tc>
                  <a:txBody>
                    <a:bodyPr/>
                    <a:lstStyle/>
                    <a:p>
                      <a:pPr marL="0" marR="0" lvl="0" indent="0" algn="l" rtl="0">
                        <a:spcBef>
                          <a:spcPts val="0"/>
                        </a:spcBef>
                        <a:spcAft>
                          <a:spcPts val="0"/>
                        </a:spcAft>
                        <a:buNone/>
                      </a:pPr>
                      <a:endParaRPr sz="1400" u="none" strike="noStrike" cap="none" dirty="0"/>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endParaRPr sz="1400" u="none" strike="noStrike" cap="none"/>
                    </a:p>
                  </a:txBody>
                  <a:tcPr marL="68575" marR="68575" marT="68575" marB="68575">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b="1"/>
                        <a:t>Procedure</a:t>
                      </a:r>
                      <a:endParaRPr sz="1400" b="1" u="none" strike="noStrike" cap="none"/>
                    </a:p>
                  </a:txBody>
                  <a:tcPr marL="68575" marR="68575" marT="68575" marB="68575">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sz="1400" b="1" u="none" strike="noStrike" cap="none"/>
                        <a:t>Optimum range (BIS)</a:t>
                      </a:r>
                      <a:endParaRPr sz="1400" b="1" u="none" strike="noStrike" cap="none">
                        <a:solidFill>
                          <a:srgbClr val="FFFF00"/>
                        </a:solidFill>
                      </a:endParaRPr>
                    </a:p>
                  </a:txBody>
                  <a:tcPr marL="68575" marR="68575" marT="68575" marB="6857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2938">
                <a:tc>
                  <a:txBody>
                    <a:bodyPr/>
                    <a:lstStyle/>
                    <a:p>
                      <a:pPr marL="0" lvl="0" indent="0" algn="l" rtl="0">
                        <a:spcBef>
                          <a:spcPts val="0"/>
                        </a:spcBef>
                        <a:spcAft>
                          <a:spcPts val="0"/>
                        </a:spcAft>
                        <a:buNone/>
                      </a:pPr>
                      <a:endParaRPr b="1" dirty="0"/>
                    </a:p>
                    <a:p>
                      <a:pPr marL="0" lvl="0" indent="0" algn="l" rtl="0">
                        <a:spcBef>
                          <a:spcPts val="0"/>
                        </a:spcBef>
                        <a:spcAft>
                          <a:spcPts val="0"/>
                        </a:spcAft>
                        <a:buNone/>
                      </a:pPr>
                      <a:r>
                        <a:rPr lang="en" b="1" dirty="0"/>
                        <a:t>Physical parameter</a:t>
                      </a:r>
                      <a:endParaRPr b="1" dirty="0"/>
                    </a:p>
                  </a:txBody>
                  <a:tcPr marL="68575" marR="68575" marT="68575" marB="68575">
                    <a:lnR w="9525" cap="flat" cmpd="sng" algn="ctr">
                      <a:solidFill>
                        <a:srgbClr val="9E9E9E"/>
                      </a:solidFill>
                      <a:prstDash val="solid"/>
                      <a:round/>
                      <a:headEnd type="none" w="sm" len="sm"/>
                      <a:tailEnd type="none" w="sm" len="sm"/>
                    </a:lnR>
                  </a:tcPr>
                </a:tc>
                <a:tc>
                  <a:txBody>
                    <a:bodyPr/>
                    <a:lstStyle/>
                    <a:p>
                      <a:pPr marL="0" marR="0" lvl="0" indent="0" algn="l" rtl="0">
                        <a:spcBef>
                          <a:spcPts val="0"/>
                        </a:spcBef>
                        <a:spcAft>
                          <a:spcPts val="0"/>
                        </a:spcAft>
                        <a:buNone/>
                      </a:pPr>
                      <a:r>
                        <a:rPr lang="en" dirty="0"/>
                        <a:t>Turbidity</a:t>
                      </a:r>
                      <a:endParaRPr sz="1400" u="none" strike="noStrike" cap="none"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Turbidity Tube set</a:t>
                      </a:r>
                      <a:endParaRPr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1 - 5 NTU</a:t>
                      </a:r>
                      <a:endParaRPr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05875">
                <a:tc rowSpan="2">
                  <a:txBody>
                    <a:bodyPr/>
                    <a:lstStyle/>
                    <a:p>
                      <a:pPr marL="0" lvl="0" indent="0" algn="l" rtl="0">
                        <a:spcBef>
                          <a:spcPts val="0"/>
                        </a:spcBef>
                        <a:spcAft>
                          <a:spcPts val="0"/>
                        </a:spcAft>
                        <a:buNone/>
                      </a:pPr>
                      <a:r>
                        <a:rPr lang="en-US" b="1" dirty="0"/>
                        <a:t>Chemical Parameter </a:t>
                      </a:r>
                      <a:endParaRPr b="1" dirty="0"/>
                    </a:p>
                  </a:txBody>
                  <a:tcPr marL="68575" marR="68575" marT="68575" marB="68575">
                    <a:lnR w="9525" cap="flat" cmpd="sng" algn="ctr">
                      <a:solidFill>
                        <a:srgbClr val="9E9E9E"/>
                      </a:solidFill>
                      <a:prstDash val="solid"/>
                      <a:round/>
                      <a:headEnd type="none" w="sm" len="sm"/>
                      <a:tailEnd type="none" w="sm" len="sm"/>
                    </a:lnR>
                  </a:tcPr>
                </a:tc>
                <a:tc>
                  <a:txBody>
                    <a:bodyPr/>
                    <a:lstStyle/>
                    <a:p>
                      <a:pPr marL="0" marR="0" lvl="0" indent="0" algn="l" rtl="0">
                        <a:spcBef>
                          <a:spcPts val="0"/>
                        </a:spcBef>
                        <a:spcAft>
                          <a:spcPts val="0"/>
                        </a:spcAft>
                        <a:buNone/>
                      </a:pPr>
                      <a:r>
                        <a:rPr lang="en" dirty="0"/>
                        <a:t>pH</a:t>
                      </a:r>
                      <a:endParaRPr sz="1400" u="none" strike="noStrike" cap="none" dirty="0"/>
                    </a:p>
                  </a:txBody>
                  <a:tcPr marL="68575" marR="68575" marT="68575" marB="6857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pH paper</a:t>
                      </a:r>
                      <a:endParaRPr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6.5 - 8.5</a:t>
                      </a:r>
                    </a:p>
                    <a:p>
                      <a:pPr marL="0" marR="0" lvl="0" indent="0" algn="l" rtl="0">
                        <a:spcBef>
                          <a:spcPts val="0"/>
                        </a:spcBef>
                        <a:spcAft>
                          <a:spcPts val="0"/>
                        </a:spcAft>
                        <a:buNone/>
                      </a:pPr>
                      <a:endParaRPr sz="1400" u="none" strike="noStrike" cap="none"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05875">
                <a:tc vMerge="1">
                  <a:txBody>
                    <a:bodyPr/>
                    <a:lstStyle/>
                    <a:p>
                      <a:pPr marL="0" lvl="0" indent="0" algn="l" rtl="0">
                        <a:spcBef>
                          <a:spcPts val="0"/>
                        </a:spcBef>
                        <a:spcAft>
                          <a:spcPts val="0"/>
                        </a:spcAft>
                        <a:buNone/>
                      </a:pPr>
                      <a:endParaRPr b="1" dirty="0"/>
                    </a:p>
                  </a:txBody>
                  <a:tcPr marL="68575" marR="68575" marT="68575" marB="68575">
                    <a:lnR w="9525" cap="flat" cmpd="sng" algn="ctr">
                      <a:solidFill>
                        <a:srgbClr val="9E9E9E"/>
                      </a:solidFill>
                      <a:prstDash val="solid"/>
                      <a:round/>
                      <a:headEnd type="none" w="sm" len="sm"/>
                      <a:tailEnd type="none" w="sm" len="sm"/>
                    </a:lnR>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Hardness</a:t>
                      </a:r>
                      <a:endParaRPr sz="1400" u="none" strike="noStrike" cap="none" dirty="0">
                        <a:solidFill>
                          <a:srgbClr val="FFFF00"/>
                        </a:solidFill>
                      </a:endParaRPr>
                    </a:p>
                  </a:txBody>
                  <a:tcPr marL="68575" marR="68575" marT="68575" marB="6857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Titration : EDTA</a:t>
                      </a:r>
                      <a:endParaRPr sz="1400" u="none" strike="noStrike" cap="none" dirty="0"/>
                    </a:p>
                  </a:txBody>
                  <a:tcPr marL="68575" marR="68575" marT="68575" marB="6857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dirty="0"/>
                        <a:t>2</a:t>
                      </a:r>
                      <a:r>
                        <a:rPr lang="en" sz="1400" u="none" strike="noStrike" cap="none" dirty="0"/>
                        <a:t>00 - 600 mg/l</a:t>
                      </a:r>
                      <a:endParaRPr sz="1400" u="none" strike="noStrike" cap="none" dirty="0">
                        <a:solidFill>
                          <a:srgbClr val="FFFF00"/>
                        </a:solidFill>
                      </a:endParaRPr>
                    </a:p>
                  </a:txBody>
                  <a:tcPr marL="68575" marR="68575" marT="68575" marB="6857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424667349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6"/>
          <p:cNvGraphicFramePr/>
          <p:nvPr>
            <p:extLst>
              <p:ext uri="{D42A27DB-BD31-4B8C-83A1-F6EECF244321}">
                <p14:modId xmlns:p14="http://schemas.microsoft.com/office/powerpoint/2010/main" val="4250276147"/>
              </p:ext>
            </p:extLst>
          </p:nvPr>
        </p:nvGraphicFramePr>
        <p:xfrm>
          <a:off x="309882" y="742833"/>
          <a:ext cx="6405900" cy="4378912"/>
        </p:xfrm>
        <a:graphic>
          <a:graphicData uri="http://schemas.openxmlformats.org/drawingml/2006/table">
            <a:tbl>
              <a:tblPr firstRow="1">
                <a:noFill/>
                <a:tableStyleId>{10EECAFE-30F4-447A-93F1-28C502D67F45}</a:tableStyleId>
              </a:tblPr>
              <a:tblGrid>
                <a:gridCol w="1305150">
                  <a:extLst>
                    <a:ext uri="{9D8B030D-6E8A-4147-A177-3AD203B41FA5}">
                      <a16:colId xmlns:a16="http://schemas.microsoft.com/office/drawing/2014/main" val="20000"/>
                    </a:ext>
                  </a:extLst>
                </a:gridCol>
                <a:gridCol w="1251925">
                  <a:extLst>
                    <a:ext uri="{9D8B030D-6E8A-4147-A177-3AD203B41FA5}">
                      <a16:colId xmlns:a16="http://schemas.microsoft.com/office/drawing/2014/main" val="20001"/>
                    </a:ext>
                  </a:extLst>
                </a:gridCol>
                <a:gridCol w="2245700">
                  <a:extLst>
                    <a:ext uri="{9D8B030D-6E8A-4147-A177-3AD203B41FA5}">
                      <a16:colId xmlns:a16="http://schemas.microsoft.com/office/drawing/2014/main" val="20002"/>
                    </a:ext>
                  </a:extLst>
                </a:gridCol>
                <a:gridCol w="1603125">
                  <a:extLst>
                    <a:ext uri="{9D8B030D-6E8A-4147-A177-3AD203B41FA5}">
                      <a16:colId xmlns:a16="http://schemas.microsoft.com/office/drawing/2014/main" val="20003"/>
                    </a:ext>
                  </a:extLst>
                </a:gridCol>
              </a:tblGrid>
              <a:tr h="666867">
                <a:tc rowSpan="8">
                  <a:txBody>
                    <a:bodyPr/>
                    <a:lstStyle/>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Chemical parameters</a:t>
                      </a:r>
                      <a:endParaRPr b="1" dirty="0"/>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Dissolved O2</a:t>
                      </a:r>
                      <a:endParaRPr sz="1400" u="none" strike="noStrike" cap="none" dirty="0">
                        <a:solidFill>
                          <a:srgbClr val="FFFF00"/>
                        </a:solidFill>
                      </a:endParaRPr>
                    </a:p>
                  </a:txBody>
                  <a:tcPr marL="68575" marR="68575" marT="68575" marB="68575">
                    <a:lnT w="9525" cap="flat" cmpd="sng">
                      <a:solidFill>
                        <a:srgbClr val="9E9E9E"/>
                      </a:solidFill>
                      <a:prstDash val="solid"/>
                      <a:round/>
                      <a:headEnd type="none" w="sm" len="sm"/>
                      <a:tailEnd type="none" w="sm" len="sm"/>
                    </a:lnT>
                  </a:tcPr>
                </a:tc>
                <a:tc>
                  <a:txBody>
                    <a:bodyPr/>
                    <a:lstStyle/>
                    <a:p>
                      <a:pPr marL="0" marR="0" lvl="0" indent="0" algn="l" rtl="0">
                        <a:spcBef>
                          <a:spcPts val="0"/>
                        </a:spcBef>
                        <a:spcAft>
                          <a:spcPts val="0"/>
                        </a:spcAft>
                        <a:buNone/>
                      </a:pPr>
                      <a:r>
                        <a:rPr lang="en" dirty="0"/>
                        <a:t>Titration -</a:t>
                      </a:r>
                      <a:r>
                        <a:rPr lang="en-GB" dirty="0"/>
                        <a:t>Na</a:t>
                      </a:r>
                      <a:r>
                        <a:rPr lang="en-GB" baseline="-25000" dirty="0"/>
                        <a:t>2</a:t>
                      </a:r>
                      <a:r>
                        <a:rPr lang="en-GB" dirty="0"/>
                        <a:t>S</a:t>
                      </a:r>
                      <a:r>
                        <a:rPr lang="en-GB" baseline="-25000" dirty="0"/>
                        <a:t>2</a:t>
                      </a:r>
                      <a:r>
                        <a:rPr lang="en-GB" dirty="0"/>
                        <a:t>O</a:t>
                      </a:r>
                      <a:r>
                        <a:rPr lang="en-GB" baseline="-25000" dirty="0"/>
                        <a:t>3</a:t>
                      </a:r>
                      <a:endParaRPr sz="1400" u="none" strike="noStrike" cap="none" dirty="0"/>
                    </a:p>
                  </a:txBody>
                  <a:tcPr marL="68575" marR="68575" marT="68575" marB="68575">
                    <a:lnT w="9525" cap="flat" cmpd="sng">
                      <a:solidFill>
                        <a:srgbClr val="9E9E9E"/>
                      </a:solidFill>
                      <a:prstDash val="solid"/>
                      <a:round/>
                      <a:headEnd type="none" w="sm" len="sm"/>
                      <a:tailEnd type="none" w="sm" len="sm"/>
                    </a:lnT>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5 mg/l</a:t>
                      </a:r>
                      <a:endParaRPr sz="1400" b="1" u="none" strike="noStrike" cap="none" dirty="0">
                        <a:solidFill>
                          <a:srgbClr val="FFFF00"/>
                        </a:solidFill>
                      </a:endParaRPr>
                    </a:p>
                  </a:txBody>
                  <a:tcPr marL="68575" marR="68575" marT="68575" marB="6857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0"/>
                  </a:ext>
                </a:extLst>
              </a:tr>
              <a:tr h="344025">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Nitrates</a:t>
                      </a:r>
                      <a:endParaRPr sz="1400" b="1" u="none" strike="noStrike" cap="none">
                        <a:solidFill>
                          <a:srgbClr val="FFFF00"/>
                        </a:solidFill>
                      </a:endParaRPr>
                    </a:p>
                  </a:txBody>
                  <a:tcPr marL="68575" marR="68575" marT="68575" marB="6857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dirty="0"/>
                        <a:t>Reaction -</a:t>
                      </a:r>
                      <a:r>
                        <a:rPr lang="en-US" dirty="0"/>
                        <a:t>Reaction - NO</a:t>
                      </a:r>
                      <a:r>
                        <a:rPr lang="en-US" baseline="-25000" dirty="0"/>
                        <a:t>3</a:t>
                      </a:r>
                      <a:r>
                        <a:rPr lang="en-US" dirty="0"/>
                        <a:t> A and NO</a:t>
                      </a:r>
                      <a:r>
                        <a:rPr lang="en-US" baseline="-25000" dirty="0"/>
                        <a:t>3</a:t>
                      </a:r>
                      <a:r>
                        <a:rPr lang="en-US" dirty="0"/>
                        <a:t> B</a:t>
                      </a:r>
                      <a:endParaRPr lang="en-US" sz="1400" u="none" strike="noStrike" cap="none" dirty="0"/>
                    </a:p>
                    <a:p>
                      <a:pPr marL="0" marR="0" lvl="0" indent="0" algn="l" rtl="0">
                        <a:spcBef>
                          <a:spcPts val="0"/>
                        </a:spcBef>
                        <a:spcAft>
                          <a:spcPts val="0"/>
                        </a:spcAft>
                        <a:buNone/>
                      </a:pPr>
                      <a:endParaRPr sz="1400" u="none" strike="noStrike" cap="none" dirty="0"/>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 45 mg/l</a:t>
                      </a:r>
                      <a:endParaRPr sz="1400" b="1" u="none" strike="noStrike" cap="none" dirty="0">
                        <a:solidFill>
                          <a:srgbClr val="FFFF00"/>
                        </a:solidFill>
                      </a:endParaRPr>
                    </a:p>
                  </a:txBody>
                  <a:tcPr marL="68575" marR="68575" marT="68575" marB="68575"/>
                </a:tc>
                <a:extLst>
                  <a:ext uri="{0D108BD9-81ED-4DB2-BD59-A6C34878D82A}">
                    <a16:rowId xmlns:a16="http://schemas.microsoft.com/office/drawing/2014/main" val="10002"/>
                  </a:ext>
                </a:extLst>
              </a:tr>
              <a:tr h="579130">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Ammonia</a:t>
                      </a:r>
                      <a:endParaRPr sz="1400" b="1" u="none" strike="noStrike" cap="none" dirty="0">
                        <a:solidFill>
                          <a:srgbClr val="FFFF00"/>
                        </a:solidFill>
                      </a:endParaRPr>
                    </a:p>
                  </a:txBody>
                  <a:tcPr marL="68575" marR="68575" marT="68575" marB="68575"/>
                </a:tc>
                <a:tc>
                  <a:txBody>
                    <a:bodyPr/>
                    <a:lstStyle/>
                    <a:p>
                      <a:pPr marL="0" marR="0" lvl="0" indent="0" algn="l" rtl="0">
                        <a:spcBef>
                          <a:spcPts val="0"/>
                        </a:spcBef>
                        <a:spcAft>
                          <a:spcPts val="0"/>
                        </a:spcAft>
                        <a:buNone/>
                      </a:pPr>
                      <a:r>
                        <a:rPr lang="en"/>
                        <a:t>Reaction - Nessler’s Reagent</a:t>
                      </a:r>
                      <a:endParaRPr sz="1400" u="none" strike="noStrike" cap="none"/>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r>
                        <a:rPr lang="en" dirty="0"/>
                        <a:t>0</a:t>
                      </a:r>
                      <a:r>
                        <a:rPr lang="en" sz="1400" u="none" strike="noStrike" cap="none" dirty="0"/>
                        <a:t>.5 mg/l</a:t>
                      </a:r>
                      <a:endParaRPr sz="1400" b="1" u="none" strike="noStrike" cap="none" dirty="0">
                        <a:solidFill>
                          <a:srgbClr val="FFFF00"/>
                        </a:solidFill>
                      </a:endParaRPr>
                    </a:p>
                  </a:txBody>
                  <a:tcPr marL="68575" marR="68575" marT="68575" marB="68575"/>
                </a:tc>
                <a:extLst>
                  <a:ext uri="{0D108BD9-81ED-4DB2-BD59-A6C34878D82A}">
                    <a16:rowId xmlns:a16="http://schemas.microsoft.com/office/drawing/2014/main" val="10003"/>
                  </a:ext>
                </a:extLst>
              </a:tr>
              <a:tr h="344025">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Chloride</a:t>
                      </a:r>
                      <a:endParaRPr sz="1400" b="1" u="none" strike="noStrike" cap="none">
                        <a:solidFill>
                          <a:srgbClr val="FFFF00"/>
                        </a:solidFill>
                      </a:endParaRPr>
                    </a:p>
                  </a:txBody>
                  <a:tcPr marL="68575" marR="68575" marT="68575" marB="68575">
                    <a:lnB w="9525"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GB" dirty="0"/>
                        <a:t>Titration</a:t>
                      </a:r>
                      <a:r>
                        <a:rPr lang="en-US" dirty="0"/>
                        <a:t> - AgNO</a:t>
                      </a:r>
                      <a:r>
                        <a:rPr lang="en-US" baseline="-25000" dirty="0"/>
                        <a:t>3</a:t>
                      </a:r>
                      <a:endParaRPr lang="en-US" sz="1400" u="none" strike="noStrike" cap="none" baseline="-25000" dirty="0"/>
                    </a:p>
                  </a:txBody>
                  <a:tcPr marL="68575" marR="68575" marT="68575" marB="68575">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250 - 1000 mg/l</a:t>
                      </a:r>
                      <a:endParaRPr sz="1400" b="1" u="none" strike="noStrike" cap="none">
                        <a:solidFill>
                          <a:srgbClr val="FFFF00"/>
                        </a:solidFill>
                      </a:endParaRPr>
                    </a:p>
                  </a:txBody>
                  <a:tcPr marL="68575" marR="68575" marT="68575" marB="6857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26925">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Residual Cl</a:t>
                      </a:r>
                      <a:endParaRPr sz="1400" u="none" strike="noStrike" cap="none">
                        <a:solidFill>
                          <a:srgbClr val="FFFF00"/>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Reaction - O-toluidine</a:t>
                      </a:r>
                      <a:endParaRPr sz="1400" u="none" strike="noStrike" cap="none"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0.2 - 1 mg/l</a:t>
                      </a:r>
                      <a:endParaRPr sz="1400" u="none" strike="noStrike" cap="none">
                        <a:solidFill>
                          <a:srgbClr val="FFFF00"/>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26925">
                <a:tc vMerge="1">
                  <a:txBody>
                    <a:bodyPr/>
                    <a:lstStyle/>
                    <a:p>
                      <a:endParaRPr lang="en-US"/>
                    </a:p>
                  </a:txBody>
                  <a:tcPr/>
                </a:tc>
                <a:tc>
                  <a:txBody>
                    <a:bodyPr/>
                    <a:lstStyle/>
                    <a:p>
                      <a:pPr marL="0" lvl="0" indent="0" algn="l" rtl="0">
                        <a:spcBef>
                          <a:spcPts val="0"/>
                        </a:spcBef>
                        <a:spcAft>
                          <a:spcPts val="0"/>
                        </a:spcAft>
                        <a:buNone/>
                      </a:pPr>
                      <a:r>
                        <a:rPr lang="en"/>
                        <a:t>Phosphorus</a:t>
                      </a:r>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GB" dirty="0"/>
                        <a:t>Estimated by </a:t>
                      </a:r>
                      <a:r>
                        <a:rPr lang="en-GB" dirty="0" err="1"/>
                        <a:t>SnCl</a:t>
                      </a:r>
                      <a:r>
                        <a:rPr lang="en-US" altLang="en-GB" baseline="-25000" dirty="0"/>
                        <a:t>2</a:t>
                      </a:r>
                      <a:r>
                        <a:rPr lang="en-US" altLang="en-GB" dirty="0"/>
                        <a:t> Method</a:t>
                      </a:r>
                      <a:r>
                        <a:rPr lang="en-US" altLang="en-GB" baseline="-25000" dirty="0"/>
                        <a:t> </a:t>
                      </a: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NA</a:t>
                      </a:r>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44025">
                <a:tc vMerge="1">
                  <a:txBody>
                    <a:bodyPr/>
                    <a:lstStyle/>
                    <a:p>
                      <a:endParaRPr lang="en-US"/>
                    </a:p>
                  </a:txBody>
                  <a:tcPr/>
                </a:tc>
                <a:tc>
                  <a:txBody>
                    <a:bodyPr/>
                    <a:lstStyle/>
                    <a:p>
                      <a:pPr marL="0" lvl="0" indent="0" algn="l" rtl="0">
                        <a:spcBef>
                          <a:spcPts val="0"/>
                        </a:spcBef>
                        <a:spcAft>
                          <a:spcPts val="0"/>
                        </a:spcAft>
                        <a:buNone/>
                      </a:pPr>
                      <a:r>
                        <a:rPr lang="en" dirty="0"/>
                        <a:t>Iron</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Reaction - Fe -A And Fe-B</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0.3 mg/l</a:t>
                      </a:r>
                      <a:endParaRPr/>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44025">
                <a:tc vMerge="1">
                  <a:txBody>
                    <a:bodyPr/>
                    <a:lstStyle/>
                    <a:p>
                      <a:endParaRPr lang="en-US"/>
                    </a:p>
                  </a:txBody>
                  <a:tcPr/>
                </a:tc>
                <a:tc>
                  <a:txBody>
                    <a:bodyPr/>
                    <a:lstStyle/>
                    <a:p>
                      <a:pPr marL="0" lvl="0" indent="0" algn="l" rtl="0">
                        <a:spcBef>
                          <a:spcPts val="0"/>
                        </a:spcBef>
                        <a:spcAft>
                          <a:spcPts val="0"/>
                        </a:spcAft>
                        <a:buNone/>
                      </a:pPr>
                      <a:r>
                        <a:rPr lang="en"/>
                        <a:t>Fluoride</a:t>
                      </a:r>
                      <a:endParaRPr/>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Reaction - Zirconyl solution</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1 - 1.5 mg/l</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175" name="Google Shape;175;p7"/>
          <p:cNvGraphicFramePr/>
          <p:nvPr>
            <p:extLst>
              <p:ext uri="{D42A27DB-BD31-4B8C-83A1-F6EECF244321}">
                <p14:modId xmlns:p14="http://schemas.microsoft.com/office/powerpoint/2010/main" val="3503734579"/>
              </p:ext>
            </p:extLst>
          </p:nvPr>
        </p:nvGraphicFramePr>
        <p:xfrm>
          <a:off x="103893" y="120117"/>
          <a:ext cx="6650200" cy="4903260"/>
        </p:xfrm>
        <a:graphic>
          <a:graphicData uri="http://schemas.openxmlformats.org/drawingml/2006/table">
            <a:tbl>
              <a:tblPr>
                <a:noFill/>
                <a:tableStyleId>{10EECAFE-30F4-447A-93F1-28C502D67F45}</a:tableStyleId>
              </a:tblPr>
              <a:tblGrid>
                <a:gridCol w="1662550">
                  <a:extLst>
                    <a:ext uri="{9D8B030D-6E8A-4147-A177-3AD203B41FA5}">
                      <a16:colId xmlns:a16="http://schemas.microsoft.com/office/drawing/2014/main" val="20000"/>
                    </a:ext>
                  </a:extLst>
                </a:gridCol>
                <a:gridCol w="1662550">
                  <a:extLst>
                    <a:ext uri="{9D8B030D-6E8A-4147-A177-3AD203B41FA5}">
                      <a16:colId xmlns:a16="http://schemas.microsoft.com/office/drawing/2014/main" val="20001"/>
                    </a:ext>
                  </a:extLst>
                </a:gridCol>
                <a:gridCol w="1662550">
                  <a:extLst>
                    <a:ext uri="{9D8B030D-6E8A-4147-A177-3AD203B41FA5}">
                      <a16:colId xmlns:a16="http://schemas.microsoft.com/office/drawing/2014/main" val="20002"/>
                    </a:ext>
                  </a:extLst>
                </a:gridCol>
                <a:gridCol w="1662550">
                  <a:extLst>
                    <a:ext uri="{9D8B030D-6E8A-4147-A177-3AD203B41FA5}">
                      <a16:colId xmlns:a16="http://schemas.microsoft.com/office/drawing/2014/main" val="20003"/>
                    </a:ext>
                  </a:extLst>
                </a:gridCol>
              </a:tblGrid>
              <a:tr h="342875">
                <a:tc>
                  <a:txBody>
                    <a:bodyPr/>
                    <a:lstStyle/>
                    <a:p>
                      <a:pPr marL="0" marR="0" lvl="0" indent="0" algn="l" rtl="0">
                        <a:spcBef>
                          <a:spcPts val="0"/>
                        </a:spcBef>
                        <a:spcAft>
                          <a:spcPts val="0"/>
                        </a:spcAft>
                        <a:buClr>
                          <a:schemeClr val="dk1"/>
                        </a:buClr>
                        <a:buSzPts val="1400"/>
                        <a:buFont typeface="Rockwell"/>
                        <a:buNone/>
                      </a:pPr>
                      <a:endParaRPr sz="1400" u="none" strike="noStrike" cap="none"/>
                    </a:p>
                  </a:txBody>
                  <a:tcPr marL="68575" marR="68575" marT="68575" marB="68575">
                    <a:solidFill>
                      <a:schemeClr val="accent4"/>
                    </a:solidFill>
                  </a:tcPr>
                </a:tc>
                <a:tc>
                  <a:txBody>
                    <a:bodyPr/>
                    <a:lstStyle/>
                    <a:p>
                      <a:pPr marL="0" marR="0" lvl="0" indent="0" algn="l" rtl="0">
                        <a:spcBef>
                          <a:spcPts val="0"/>
                        </a:spcBef>
                        <a:spcAft>
                          <a:spcPts val="0"/>
                        </a:spcAft>
                        <a:buClr>
                          <a:schemeClr val="dk1"/>
                        </a:buClr>
                        <a:buSzPts val="1400"/>
                        <a:buFont typeface="Rockwell"/>
                        <a:buNone/>
                      </a:pPr>
                      <a:r>
                        <a:rPr lang="en" b="1" dirty="0"/>
                        <a:t>September (27</a:t>
                      </a:r>
                      <a:r>
                        <a:rPr lang="en" b="1" baseline="30000" dirty="0"/>
                        <a:t>th</a:t>
                      </a:r>
                      <a:r>
                        <a:rPr lang="en" b="1" dirty="0"/>
                        <a:t> )</a:t>
                      </a:r>
                      <a:endParaRPr sz="1400" b="1" u="none" strike="noStrike" cap="none" dirty="0"/>
                    </a:p>
                  </a:txBody>
                  <a:tcPr marL="68575" marR="68575" marT="68575" marB="68575">
                    <a:solidFill>
                      <a:srgbClr val="4A86E8"/>
                    </a:solidFill>
                  </a:tcPr>
                </a:tc>
                <a:tc>
                  <a:txBody>
                    <a:bodyPr/>
                    <a:lstStyle/>
                    <a:p>
                      <a:pPr marL="0" marR="0" lvl="0" indent="0" algn="l" rtl="0">
                        <a:spcBef>
                          <a:spcPts val="0"/>
                        </a:spcBef>
                        <a:spcAft>
                          <a:spcPts val="0"/>
                        </a:spcAft>
                        <a:buClr>
                          <a:schemeClr val="dk1"/>
                        </a:buClr>
                        <a:buSzPts val="1400"/>
                        <a:buFont typeface="Rockwell"/>
                        <a:buNone/>
                      </a:pPr>
                      <a:r>
                        <a:rPr lang="en" b="1" dirty="0"/>
                        <a:t>October (28</a:t>
                      </a:r>
                      <a:r>
                        <a:rPr lang="en" b="1" baseline="30000" dirty="0"/>
                        <a:t>th</a:t>
                      </a:r>
                      <a:r>
                        <a:rPr lang="en" b="1" dirty="0"/>
                        <a:t> )</a:t>
                      </a:r>
                      <a:endParaRPr sz="1400" b="1" u="none" strike="noStrike" cap="none" dirty="0"/>
                    </a:p>
                  </a:txBody>
                  <a:tcPr marL="68575" marR="68575" marT="68575" marB="68575">
                    <a:solidFill>
                      <a:srgbClr val="4A86E8"/>
                    </a:solidFill>
                  </a:tcPr>
                </a:tc>
                <a:tc>
                  <a:txBody>
                    <a:bodyPr/>
                    <a:lstStyle/>
                    <a:p>
                      <a:pPr marL="0" marR="0" lvl="0" indent="0" algn="l" rtl="0">
                        <a:spcBef>
                          <a:spcPts val="0"/>
                        </a:spcBef>
                        <a:spcAft>
                          <a:spcPts val="0"/>
                        </a:spcAft>
                        <a:buClr>
                          <a:schemeClr val="dk1"/>
                        </a:buClr>
                        <a:buSzPts val="1400"/>
                        <a:buFont typeface="Rockwell"/>
                        <a:buNone/>
                      </a:pPr>
                      <a:r>
                        <a:rPr lang="en" b="1" dirty="0"/>
                        <a:t>November (30</a:t>
                      </a:r>
                      <a:r>
                        <a:rPr lang="en" b="1" baseline="30000" dirty="0"/>
                        <a:t>th</a:t>
                      </a:r>
                      <a:r>
                        <a:rPr lang="en" b="1" dirty="0"/>
                        <a:t> )</a:t>
                      </a:r>
                      <a:endParaRPr sz="1400" b="1" u="none" strike="noStrike" cap="none" dirty="0"/>
                    </a:p>
                  </a:txBody>
                  <a:tcPr marL="68575" marR="68575" marT="68575" marB="68575">
                    <a:solidFill>
                      <a:srgbClr val="4A86E8"/>
                    </a:solidFill>
                  </a:tcPr>
                </a:tc>
                <a:extLst>
                  <a:ext uri="{0D108BD9-81ED-4DB2-BD59-A6C34878D82A}">
                    <a16:rowId xmlns:a16="http://schemas.microsoft.com/office/drawing/2014/main" val="10000"/>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pH</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7.7</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7</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7</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1"/>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Nitrate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10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&gt; 45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&lt;</a:t>
                      </a:r>
                      <a:r>
                        <a:rPr lang="en" sz="1400" u="none" strike="noStrike" cap="none"/>
                        <a:t>10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2"/>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Iron</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&lt;</a:t>
                      </a:r>
                      <a:r>
                        <a:rPr lang="en" sz="1400" u="none" strike="noStrike" cap="none"/>
                        <a:t>0.3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0.5</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3"/>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Hardness</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144</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120</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a:t>
                      </a:r>
                      <a:r>
                        <a:rPr lang="en"/>
                        <a:t>36</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4"/>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Chloride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70.9</a:t>
                      </a:r>
                      <a:r>
                        <a:rPr lang="en" sz="1400" u="none" strike="noStrike" cap="none"/>
                        <a:t>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460.85 mg/l</a:t>
                      </a:r>
                      <a:endParaRPr sz="1400" u="none" strike="noStrike" cap="none" dirty="0"/>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63.81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5"/>
                  </a:ext>
                </a:extLst>
              </a:tr>
              <a:tr h="523825">
                <a:tc>
                  <a:txBody>
                    <a:bodyPr/>
                    <a:lstStyle/>
                    <a:p>
                      <a:pPr marL="0" marR="0" lvl="0" indent="0" algn="l" rtl="0">
                        <a:spcBef>
                          <a:spcPts val="0"/>
                        </a:spcBef>
                        <a:spcAft>
                          <a:spcPts val="0"/>
                        </a:spcAft>
                        <a:buClr>
                          <a:schemeClr val="dk1"/>
                        </a:buClr>
                        <a:buSzPts val="1400"/>
                        <a:buFont typeface="Rockwell"/>
                        <a:buNone/>
                      </a:pPr>
                      <a:r>
                        <a:rPr lang="en" sz="1400" u="none" strike="noStrike" cap="none"/>
                        <a:t>Residual Chlorine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a:t>
                      </a:r>
                      <a:r>
                        <a:rPr lang="en"/>
                        <a:t>2</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6"/>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Turbidity</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dirty="0"/>
                        <a:t>50</a:t>
                      </a:r>
                      <a:r>
                        <a:rPr lang="en" sz="1400" u="none" strike="noStrike" cap="none" dirty="0"/>
                        <a:t> NTU</a:t>
                      </a:r>
                      <a:endParaRPr sz="1400" u="none" strike="noStrike" cap="none" dirty="0"/>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100 NTU</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50</a:t>
                      </a:r>
                      <a:r>
                        <a:rPr lang="en" sz="1400" u="none" strike="noStrike" cap="none"/>
                        <a:t> NTU</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7"/>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Faecal pollution</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positive</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positive</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positive</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8"/>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Ammonia</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0.3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&lt; 0.5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&lt;1</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09"/>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Phosphorus</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a:t>
                      </a:r>
                      <a:r>
                        <a:rPr lang="en"/>
                        <a:t>1 - 0.2</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10"/>
                  </a:ext>
                </a:extLst>
              </a:tr>
              <a:tr h="523825">
                <a:tc>
                  <a:txBody>
                    <a:bodyPr/>
                    <a:lstStyle/>
                    <a:p>
                      <a:pPr marL="0" marR="0" lvl="0" indent="0" algn="l" rtl="0">
                        <a:spcBef>
                          <a:spcPts val="0"/>
                        </a:spcBef>
                        <a:spcAft>
                          <a:spcPts val="0"/>
                        </a:spcAft>
                        <a:buClr>
                          <a:schemeClr val="dk1"/>
                        </a:buClr>
                        <a:buSzPts val="1400"/>
                        <a:buFont typeface="Rockwell"/>
                        <a:buNone/>
                      </a:pPr>
                      <a:r>
                        <a:rPr lang="en" sz="1400" u="none" strike="noStrike" cap="none"/>
                        <a:t>Dissolved oxygen</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5.4</a:t>
                      </a:r>
                      <a:r>
                        <a:rPr lang="en" sz="1400" u="none" strike="noStrike" cap="none"/>
                        <a:t>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6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8</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val="10011"/>
                  </a:ext>
                </a:extLst>
              </a:tr>
              <a:tr h="175925">
                <a:tc>
                  <a:txBody>
                    <a:bodyPr/>
                    <a:lstStyle/>
                    <a:p>
                      <a:pPr marL="0" marR="0" lvl="0" indent="0" algn="l" rtl="0">
                        <a:spcBef>
                          <a:spcPts val="0"/>
                        </a:spcBef>
                        <a:spcAft>
                          <a:spcPts val="0"/>
                        </a:spcAft>
                        <a:buClr>
                          <a:schemeClr val="dk1"/>
                        </a:buClr>
                        <a:buSzPts val="1400"/>
                        <a:buFont typeface="Rockwell"/>
                        <a:buNone/>
                      </a:pPr>
                      <a:r>
                        <a:rPr lang="en" sz="1400" u="none" strike="noStrike" cap="none"/>
                        <a:t>Fluoride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1 mg/l</a:t>
                      </a:r>
                      <a:endParaRPr sz="1400" u="none" strike="noStrike" cap="none" dirty="0"/>
                    </a:p>
                  </a:txBody>
                  <a:tcPr marL="68575" marR="68575" marT="68575" marB="68575">
                    <a:solidFill>
                      <a:srgbClr val="FFFF00"/>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p:cNvPicPr preferRelativeResize="0"/>
          <p:nvPr/>
        </p:nvPicPr>
        <p:blipFill>
          <a:blip r:embed="rId3">
            <a:alphaModFix/>
          </a:blip>
          <a:stretch>
            <a:fillRect/>
          </a:stretch>
        </p:blipFill>
        <p:spPr>
          <a:xfrm>
            <a:off x="219363" y="645962"/>
            <a:ext cx="6419274" cy="38515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781</Words>
  <Application>Microsoft Office PowerPoint</Application>
  <PresentationFormat>Custom</PresentationFormat>
  <Paragraphs>137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Rockwell</vt:lpstr>
      <vt:lpstr>Arial</vt:lpstr>
      <vt:lpstr>Calibri</vt:lpstr>
      <vt:lpstr>Nunito</vt:lpstr>
      <vt:lpstr>Shift</vt:lpstr>
      <vt:lpstr>MADIWALA LAKE</vt:lpstr>
      <vt:lpstr>OBJECTIVE</vt:lpstr>
      <vt:lpstr>INTRODUCTION</vt:lpstr>
      <vt:lpstr>MATERIALS AND METHODS USED</vt:lpstr>
      <vt:lpstr>MAP OF AREA OF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ACKNOWLEDGEMENT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MADIWALA LAKE</dc:title>
  <cp:lastModifiedBy>Indumathi - HOD Biology Dept</cp:lastModifiedBy>
  <cp:revision>2</cp:revision>
  <dcterms:modified xsi:type="dcterms:W3CDTF">2022-12-15T05:03:32Z</dcterms:modified>
</cp:coreProperties>
</file>